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71" r:id="rId3"/>
    <p:sldId id="277" r:id="rId4"/>
    <p:sldId id="276" r:id="rId5"/>
    <p:sldId id="275" r:id="rId6"/>
    <p:sldId id="274" r:id="rId7"/>
    <p:sldId id="257" r:id="rId8"/>
    <p:sldId id="260" r:id="rId9"/>
    <p:sldId id="258" r:id="rId10"/>
    <p:sldId id="259" r:id="rId11"/>
    <p:sldId id="269" r:id="rId12"/>
    <p:sldId id="270" r:id="rId13"/>
    <p:sldId id="261" r:id="rId14"/>
    <p:sldId id="262" r:id="rId15"/>
    <p:sldId id="263" r:id="rId16"/>
    <p:sldId id="264" r:id="rId17"/>
    <p:sldId id="265" r:id="rId18"/>
    <p:sldId id="266" r:id="rId19"/>
    <p:sldId id="267" r:id="rId20"/>
    <p:sldId id="278"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9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April 29, 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April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April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April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April 29,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April 29,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April 29,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April 29,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29,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April 29, 2014</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April 29,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April 29, 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ernobyl-international.com/programmes/medical-programmes-projects/cardiacmiss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Cardiovascular Disease Ukraine</a:t>
            </a:r>
            <a:endParaRPr lang="en-US" dirty="0"/>
          </a:p>
        </p:txBody>
      </p:sp>
      <p:sp>
        <p:nvSpPr>
          <p:cNvPr id="3" name="Subtitle 2"/>
          <p:cNvSpPr>
            <a:spLocks noGrp="1"/>
          </p:cNvSpPr>
          <p:nvPr>
            <p:ph type="subTitle" idx="1"/>
          </p:nvPr>
        </p:nvSpPr>
        <p:spPr/>
        <p:txBody>
          <a:bodyPr/>
          <a:lstStyle/>
          <a:p>
            <a:r>
              <a:rPr lang="en-US" dirty="0" smtClean="0"/>
              <a:t>Eric Rizzio, Chris White, </a:t>
            </a:r>
            <a:r>
              <a:rPr lang="en-US" dirty="0" err="1" smtClean="0"/>
              <a:t>Abbie</a:t>
            </a:r>
            <a:r>
              <a:rPr lang="en-US" dirty="0" smtClean="0"/>
              <a:t> </a:t>
            </a:r>
            <a:r>
              <a:rPr lang="en-US" dirty="0" err="1" smtClean="0"/>
              <a:t>Hockstad</a:t>
            </a:r>
            <a:r>
              <a:rPr lang="en-US" dirty="0" smtClean="0"/>
              <a:t>, Kelsey Ness</a:t>
            </a:r>
            <a:endParaRPr lang="en-US" dirty="0"/>
          </a:p>
        </p:txBody>
      </p:sp>
    </p:spTree>
    <p:extLst>
      <p:ext uri="{BB962C8B-B14F-4D97-AF65-F5344CB8AC3E}">
        <p14:creationId xmlns:p14="http://schemas.microsoft.com/office/powerpoint/2010/main" val="25692269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24" y="1446485"/>
            <a:ext cx="8149708" cy="4273595"/>
          </a:xfrm>
        </p:spPr>
        <p:txBody>
          <a:bodyPr>
            <a:normAutofit fontScale="77500" lnSpcReduction="20000"/>
          </a:bodyPr>
          <a:lstStyle/>
          <a:p>
            <a:r>
              <a:rPr lang="en-US" sz="1800" dirty="0" smtClean="0"/>
              <a:t>Unlike Ukraine, all Central European countries underwent comprehensive reforms in their health systems, starting early in the transition process. </a:t>
            </a:r>
          </a:p>
          <a:p>
            <a:pPr marL="68580" indent="0">
              <a:buNone/>
            </a:pPr>
            <a:endParaRPr lang="en-US" sz="1800" dirty="0" smtClean="0"/>
          </a:p>
          <a:p>
            <a:r>
              <a:rPr lang="en-US" sz="1800" dirty="0" smtClean="0"/>
              <a:t>Reforms in Central European countries were guided by a series of </a:t>
            </a:r>
          </a:p>
          <a:p>
            <a:pPr lvl="2"/>
            <a:r>
              <a:rPr lang="en-US" sz="1400" dirty="0" smtClean="0"/>
              <a:t>Legislations</a:t>
            </a:r>
          </a:p>
          <a:p>
            <a:pPr lvl="2"/>
            <a:r>
              <a:rPr lang="en-US" sz="1400" dirty="0" smtClean="0"/>
              <a:t>Policies</a:t>
            </a:r>
          </a:p>
          <a:p>
            <a:pPr lvl="2"/>
            <a:r>
              <a:rPr lang="en-US" sz="1400" dirty="0" smtClean="0"/>
              <a:t>Strategic Plans</a:t>
            </a:r>
          </a:p>
          <a:p>
            <a:pPr marL="365760" lvl="1" indent="0">
              <a:buNone/>
            </a:pPr>
            <a:endParaRPr lang="en-US" sz="1600" dirty="0" smtClean="0"/>
          </a:p>
          <a:p>
            <a:r>
              <a:rPr lang="en-US" sz="1800" dirty="0" smtClean="0"/>
              <a:t>Which were constantly adapted to changing needs. In all cases, effective government stewardship was critical to ensuring success in implementation of reforms. </a:t>
            </a:r>
          </a:p>
          <a:p>
            <a:pPr marL="68580" indent="0">
              <a:buNone/>
            </a:pPr>
            <a:endParaRPr lang="en-US" sz="1800" dirty="0" smtClean="0"/>
          </a:p>
          <a:p>
            <a:r>
              <a:rPr lang="en-US" sz="1800" dirty="0" smtClean="0"/>
              <a:t>An important element of the reforms was defining the roles and responsibilities of the various players in the health systems. </a:t>
            </a:r>
          </a:p>
          <a:p>
            <a:pPr marL="68580" indent="0">
              <a:buNone/>
            </a:pPr>
            <a:endParaRPr lang="en-US" sz="1800" dirty="0" smtClean="0"/>
          </a:p>
          <a:p>
            <a:r>
              <a:rPr lang="en-US" sz="1800" dirty="0" smtClean="0"/>
              <a:t>Experience from Central European health reforms suggests that removing rigidities in:</a:t>
            </a:r>
          </a:p>
          <a:p>
            <a:pPr lvl="2"/>
            <a:r>
              <a:rPr lang="en-US" sz="1400" dirty="0" smtClean="0"/>
              <a:t>Resource Allocation</a:t>
            </a:r>
          </a:p>
          <a:p>
            <a:pPr lvl="2"/>
            <a:r>
              <a:rPr lang="en-US" sz="1400" dirty="0" smtClean="0"/>
              <a:t>Emphasizing primary care</a:t>
            </a:r>
          </a:p>
          <a:p>
            <a:pPr lvl="2"/>
            <a:r>
              <a:rPr lang="en-US" sz="1400" dirty="0" smtClean="0"/>
              <a:t>Introducing referral care systems</a:t>
            </a:r>
          </a:p>
          <a:p>
            <a:pPr lvl="2"/>
            <a:r>
              <a:rPr lang="en-US" sz="1400" dirty="0" smtClean="0"/>
              <a:t>Rationalizing excess capacity at secondary and tertiary levels</a:t>
            </a:r>
          </a:p>
          <a:p>
            <a:pPr lvl="2"/>
            <a:r>
              <a:rPr lang="en-US" sz="1400" dirty="0" smtClean="0"/>
              <a:t>Providing performance-based payments to providers should be the focus of the health system reform in Ukraine. </a:t>
            </a:r>
            <a:endParaRPr lang="en-US" sz="1400"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Political Aspect</a:t>
            </a:r>
            <a:endParaRPr lang="en-US" sz="3200" dirty="0"/>
          </a:p>
        </p:txBody>
      </p:sp>
    </p:spTree>
    <p:extLst>
      <p:ext uri="{BB962C8B-B14F-4D97-AF65-F5344CB8AC3E}">
        <p14:creationId xmlns:p14="http://schemas.microsoft.com/office/powerpoint/2010/main" val="40216593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79004"/>
            <a:ext cx="6777317" cy="4962603"/>
          </a:xfrm>
        </p:spPr>
        <p:txBody>
          <a:bodyPr/>
          <a:lstStyle/>
          <a:p>
            <a:r>
              <a:rPr lang="en-US" dirty="0" smtClean="0"/>
              <a:t>Beliefs, values, behaviors, etc. of a group regarding social learning</a:t>
            </a:r>
          </a:p>
          <a:p>
            <a:r>
              <a:rPr lang="en-US" dirty="0" smtClean="0"/>
              <a:t>Factors:</a:t>
            </a:r>
          </a:p>
          <a:p>
            <a:pPr lvl="1"/>
            <a:r>
              <a:rPr lang="en-US" dirty="0" smtClean="0"/>
              <a:t>Taking care of their health</a:t>
            </a:r>
          </a:p>
          <a:p>
            <a:pPr lvl="1"/>
            <a:r>
              <a:rPr lang="en-US" dirty="0" smtClean="0"/>
              <a:t>Trust</a:t>
            </a:r>
          </a:p>
          <a:p>
            <a:r>
              <a:rPr lang="en-US" dirty="0" smtClean="0"/>
              <a:t>Other:</a:t>
            </a:r>
          </a:p>
          <a:p>
            <a:pPr lvl="1"/>
            <a:r>
              <a:rPr lang="en-US" dirty="0" smtClean="0"/>
              <a:t>Medical Care is uneven</a:t>
            </a:r>
          </a:p>
          <a:p>
            <a:pPr lvl="1"/>
            <a:r>
              <a:rPr lang="en-US" dirty="0" smtClean="0"/>
              <a:t>Doctors may give a wrong diagnosis</a:t>
            </a:r>
          </a:p>
          <a:p>
            <a:pPr lvl="1"/>
            <a:r>
              <a:rPr lang="en-US" dirty="0" smtClean="0"/>
              <a:t>Importance of leading a healthy lifestyle is not known very well</a:t>
            </a:r>
          </a:p>
          <a:p>
            <a:pPr lvl="1"/>
            <a:r>
              <a:rPr lang="en-US" dirty="0" smtClean="0"/>
              <a:t>Not can all afford medical care</a:t>
            </a:r>
            <a:endParaRPr lang="en-US" dirty="0"/>
          </a:p>
          <a:p>
            <a:pPr marL="365760" lvl="1" indent="0">
              <a:buNone/>
            </a:pPr>
            <a:endParaRPr lang="en-US" dirty="0" smtClean="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Cultural Aspect</a:t>
            </a:r>
            <a:endParaRPr lang="en-US" sz="3200" dirty="0"/>
          </a:p>
        </p:txBody>
      </p:sp>
    </p:spTree>
    <p:extLst>
      <p:ext uri="{BB962C8B-B14F-4D97-AF65-F5344CB8AC3E}">
        <p14:creationId xmlns:p14="http://schemas.microsoft.com/office/powerpoint/2010/main" val="3962742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405038"/>
            <a:ext cx="6777317" cy="4427592"/>
          </a:xfrm>
        </p:spPr>
        <p:txBody>
          <a:bodyPr/>
          <a:lstStyle/>
          <a:p>
            <a:r>
              <a:rPr lang="en-US" dirty="0" smtClean="0"/>
              <a:t>How the problem is depicted in art, music, literature, video, etc. </a:t>
            </a:r>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Design Aspect</a:t>
            </a:r>
            <a:endParaRPr lang="en-US" sz="3200" dirty="0"/>
          </a:p>
        </p:txBody>
      </p:sp>
      <p:pic>
        <p:nvPicPr>
          <p:cNvPr id="5" name="Picture 4"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951230" y="2745954"/>
            <a:ext cx="3620770" cy="1987550"/>
          </a:xfrm>
          <a:prstGeom prst="rect">
            <a:avLst/>
          </a:prstGeom>
          <a:noFill/>
          <a:ln>
            <a:noFill/>
          </a:ln>
        </p:spPr>
      </p:pic>
      <p:sp>
        <p:nvSpPr>
          <p:cNvPr id="6" name="Rectangle 5"/>
          <p:cNvSpPr/>
          <p:nvPr/>
        </p:nvSpPr>
        <p:spPr>
          <a:xfrm>
            <a:off x="826744" y="5143026"/>
            <a:ext cx="7807192" cy="246221"/>
          </a:xfrm>
          <a:prstGeom prst="rect">
            <a:avLst/>
          </a:prstGeom>
        </p:spPr>
        <p:txBody>
          <a:bodyPr wrap="square">
            <a:spAutoFit/>
          </a:bodyPr>
          <a:lstStyle/>
          <a:p>
            <a:r>
              <a:rPr lang="en-US" sz="1000" dirty="0"/>
              <a:t>http://</a:t>
            </a:r>
            <a:r>
              <a:rPr lang="en-US" sz="1000" dirty="0" err="1"/>
              <a:t>www.undp.org</a:t>
            </a:r>
            <a:r>
              <a:rPr lang="en-US" sz="1000" dirty="0"/>
              <a:t>/content/</a:t>
            </a:r>
            <a:r>
              <a:rPr lang="en-US" sz="1000" dirty="0" err="1"/>
              <a:t>ukraine</a:t>
            </a:r>
            <a:r>
              <a:rPr lang="en-US" sz="1000" dirty="0"/>
              <a:t>/en/home/</a:t>
            </a:r>
            <a:r>
              <a:rPr lang="en-US" sz="1000" dirty="0" err="1"/>
              <a:t>presscenter</a:t>
            </a:r>
            <a:r>
              <a:rPr lang="en-US" sz="1000" dirty="0"/>
              <a:t>/articles/2013/11/28/non-communicable-diseases-in-</a:t>
            </a:r>
            <a:r>
              <a:rPr lang="en-US" sz="1000" dirty="0" err="1"/>
              <a:t>ukraine</a:t>
            </a:r>
            <a:r>
              <a:rPr lang="en-US" sz="1000" dirty="0"/>
              <a:t>/</a:t>
            </a:r>
          </a:p>
        </p:txBody>
      </p:sp>
      <p:pic>
        <p:nvPicPr>
          <p:cNvPr id="7" name="Picture 6" descr="http://www.ukrainebusiness.com.ua/modules/news/images/topics/4e1bbcd8-c6bc-dab1.jpg"/>
          <p:cNvPicPr/>
          <p:nvPr/>
        </p:nvPicPr>
        <p:blipFill>
          <a:blip r:embed="rId3">
            <a:extLst>
              <a:ext uri="{28A0092B-C50C-407E-A947-70E740481C1C}">
                <a14:useLocalDpi xmlns:a14="http://schemas.microsoft.com/office/drawing/2010/main" val="0"/>
              </a:ext>
            </a:extLst>
          </a:blip>
          <a:srcRect/>
          <a:stretch>
            <a:fillRect/>
          </a:stretch>
        </p:blipFill>
        <p:spPr bwMode="auto">
          <a:xfrm>
            <a:off x="5711337" y="1939465"/>
            <a:ext cx="2261235" cy="3006090"/>
          </a:xfrm>
          <a:prstGeom prst="rect">
            <a:avLst/>
          </a:prstGeom>
          <a:noFill/>
          <a:ln>
            <a:noFill/>
          </a:ln>
        </p:spPr>
      </p:pic>
      <p:sp>
        <p:nvSpPr>
          <p:cNvPr id="8" name="Rectangle 7"/>
          <p:cNvSpPr/>
          <p:nvPr/>
        </p:nvSpPr>
        <p:spPr>
          <a:xfrm>
            <a:off x="826743" y="5509464"/>
            <a:ext cx="7618029" cy="246221"/>
          </a:xfrm>
          <a:prstGeom prst="rect">
            <a:avLst/>
          </a:prstGeom>
        </p:spPr>
        <p:txBody>
          <a:bodyPr wrap="square">
            <a:spAutoFit/>
          </a:bodyPr>
          <a:lstStyle/>
          <a:p>
            <a:r>
              <a:rPr lang="en-US" sz="1000" dirty="0"/>
              <a:t>http://</a:t>
            </a:r>
            <a:r>
              <a:rPr lang="en-US" sz="1000" dirty="0" err="1"/>
              <a:t>www.ukrainebusiness.com.ua</a:t>
            </a:r>
            <a:r>
              <a:rPr lang="en-US" sz="1000" dirty="0"/>
              <a:t>/news/8405.html</a:t>
            </a:r>
          </a:p>
        </p:txBody>
      </p:sp>
    </p:spTree>
    <p:extLst>
      <p:ext uri="{BB962C8B-B14F-4D97-AF65-F5344CB8AC3E}">
        <p14:creationId xmlns:p14="http://schemas.microsoft.com/office/powerpoint/2010/main" val="1675249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3490" y="702517"/>
            <a:ext cx="7024744" cy="576487"/>
          </a:xfrm>
        </p:spPr>
        <p:txBody>
          <a:bodyPr>
            <a:normAutofit fontScale="90000"/>
          </a:bodyPr>
          <a:lstStyle/>
          <a:p>
            <a:r>
              <a:rPr lang="en-US" sz="3200" dirty="0" smtClean="0"/>
              <a:t>Economic Aspect</a:t>
            </a:r>
            <a:endParaRPr lang="en-US" sz="3200" dirty="0"/>
          </a:p>
        </p:txBody>
      </p:sp>
      <p:sp>
        <p:nvSpPr>
          <p:cNvPr id="6" name="Content Placeholder 2"/>
          <p:cNvSpPr>
            <a:spLocks noGrp="1"/>
          </p:cNvSpPr>
          <p:nvPr>
            <p:ph idx="1"/>
          </p:nvPr>
        </p:nvSpPr>
        <p:spPr>
          <a:xfrm>
            <a:off x="543563" y="1279005"/>
            <a:ext cx="7941745" cy="3544344"/>
          </a:xfrm>
        </p:spPr>
        <p:txBody>
          <a:bodyPr>
            <a:normAutofit fontScale="47500" lnSpcReduction="20000"/>
          </a:bodyPr>
          <a:lstStyle/>
          <a:p>
            <a:r>
              <a:rPr lang="en-US" dirty="0" smtClean="0"/>
              <a:t>Economic aspects of cardiovascular disease in Ukraine refers to the costs/ benefits, employment, fiscal policy, production, distribution, and consumption of goods and services all related to the problem of CVD in Ukraine. They are the aspects of the economy that affect the problem.</a:t>
            </a:r>
          </a:p>
          <a:p>
            <a:pPr marL="68580" indent="0">
              <a:buNone/>
            </a:pPr>
            <a:endParaRPr lang="en-US" dirty="0" smtClean="0"/>
          </a:p>
          <a:p>
            <a:r>
              <a:rPr lang="en-US" dirty="0" smtClean="0"/>
              <a:t>The income and spending of Ukrainian households took a sharp decline in 2009 (disposable income: $39,000, consumer expenditure: $35,000) as their country was hit by global economic crisis in 2008-2009 (Hodgson, 2012)</a:t>
            </a:r>
          </a:p>
          <a:p>
            <a:pPr marL="68580" indent="0">
              <a:buNone/>
            </a:pPr>
            <a:endParaRPr lang="en-US" dirty="0" smtClean="0"/>
          </a:p>
          <a:p>
            <a:r>
              <a:rPr lang="en-US" dirty="0" smtClean="0"/>
              <a:t>Ukrainian households still remain the poorest in Europe, devoting all of their expenditure to household essentials (Hodgson, 2012).</a:t>
            </a:r>
          </a:p>
          <a:p>
            <a:endParaRPr lang="en-US" dirty="0" smtClean="0"/>
          </a:p>
          <a:p>
            <a:r>
              <a:rPr lang="en-US" dirty="0" smtClean="0"/>
              <a:t>Cardiovascular Disease is seen to be on the rise in countries like Ukraine where out-of-pocket payments are high in regards to medical treatment.</a:t>
            </a:r>
          </a:p>
          <a:p>
            <a:pPr marL="68580" indent="0">
              <a:buNone/>
            </a:pPr>
            <a:endParaRPr lang="en-US" dirty="0" smtClean="0"/>
          </a:p>
          <a:p>
            <a:r>
              <a:rPr lang="en-US" dirty="0" smtClean="0"/>
              <a:t>In 2009, 16.1% of the population did not earn a living wage and 14.4% of the population live below the national poverty line (Murphy et al., 2013.)</a:t>
            </a:r>
          </a:p>
          <a:p>
            <a:pPr marL="68580" indent="0">
              <a:buNone/>
            </a:pPr>
            <a:endParaRPr lang="en-US" dirty="0" smtClean="0"/>
          </a:p>
          <a:p>
            <a:r>
              <a:rPr lang="en-US" dirty="0" smtClean="0"/>
              <a:t>40.5% of Ukrainians pay for medical treatment out of pocket</a:t>
            </a:r>
          </a:p>
          <a:p>
            <a:pPr marL="68580" indent="0">
              <a:buNone/>
            </a:pPr>
            <a:endParaRPr lang="en-US" dirty="0" smtClean="0"/>
          </a:p>
          <a:p>
            <a:r>
              <a:rPr lang="en-US" dirty="0" smtClean="0"/>
              <a:t>Photo (Hodgson, 2012). </a:t>
            </a:r>
            <a:endParaRPr lang="en-US" dirty="0"/>
          </a:p>
        </p:txBody>
      </p:sp>
      <p:pic>
        <p:nvPicPr>
          <p:cNvPr id="7" name="Picture 6"/>
          <p:cNvPicPr>
            <a:picLocks noChangeAspect="1"/>
          </p:cNvPicPr>
          <p:nvPr/>
        </p:nvPicPr>
        <p:blipFill>
          <a:blip r:embed="rId2"/>
          <a:stretch>
            <a:fillRect/>
          </a:stretch>
        </p:blipFill>
        <p:spPr>
          <a:xfrm>
            <a:off x="2937279" y="4169622"/>
            <a:ext cx="3886097" cy="2185929"/>
          </a:xfrm>
          <a:prstGeom prst="rect">
            <a:avLst/>
          </a:prstGeom>
        </p:spPr>
      </p:pic>
    </p:spTree>
    <p:extLst>
      <p:ext uri="{BB962C8B-B14F-4D97-AF65-F5344CB8AC3E}">
        <p14:creationId xmlns:p14="http://schemas.microsoft.com/office/powerpoint/2010/main" val="35694647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490" y="1389570"/>
            <a:ext cx="8039422" cy="4443060"/>
          </a:xfrm>
        </p:spPr>
        <p:txBody>
          <a:bodyPr>
            <a:normAutofit fontScale="70000" lnSpcReduction="20000"/>
          </a:bodyPr>
          <a:lstStyle/>
          <a:p>
            <a:r>
              <a:rPr lang="en-US" dirty="0" smtClean="0"/>
              <a:t>All </a:t>
            </a:r>
            <a:r>
              <a:rPr lang="en-US" dirty="0" err="1" smtClean="0"/>
              <a:t>Ukranians</a:t>
            </a:r>
            <a:r>
              <a:rPr lang="en-US" dirty="0" smtClean="0"/>
              <a:t> are entitled to a guaranteed package of health care services provided free of charge at the point of use; however, resource constraints have led to attempts by the government to limit the range of services covered in this package (Murphy et al., 2013).</a:t>
            </a:r>
          </a:p>
          <a:p>
            <a:pPr marL="68580" indent="0">
              <a:buNone/>
            </a:pPr>
            <a:endParaRPr lang="en-US" dirty="0" smtClean="0"/>
          </a:p>
          <a:p>
            <a:r>
              <a:rPr lang="en-US" dirty="0" smtClean="0"/>
              <a:t>Outpatient drugs are not included</a:t>
            </a:r>
          </a:p>
          <a:p>
            <a:pPr marL="68580" indent="0">
              <a:buNone/>
            </a:pPr>
            <a:endParaRPr lang="en-US" dirty="0" smtClean="0"/>
          </a:p>
          <a:p>
            <a:r>
              <a:rPr lang="en-US" dirty="0" smtClean="0"/>
              <a:t>Households of ischemic heart disease (a type of CVD) patients in Ukraine are more likely to engage in distress financing to cover the cost of treatment, and a high proportion of patients do not acquire prescribed medicines because they cannot afford them.</a:t>
            </a:r>
          </a:p>
          <a:p>
            <a:pPr marL="68580" indent="0">
              <a:buNone/>
            </a:pPr>
            <a:endParaRPr lang="en-US" dirty="0" smtClean="0"/>
          </a:p>
          <a:p>
            <a:r>
              <a:rPr lang="en-US" dirty="0" smtClean="0"/>
              <a:t>Not purchasing the medications ultimately results in hospitalization and death, a huge reason why CVD is a big problem in Ukraine.</a:t>
            </a:r>
          </a:p>
          <a:p>
            <a:pPr marL="68580" indent="0">
              <a:buNone/>
            </a:pPr>
            <a:endParaRPr lang="en-US" dirty="0" smtClean="0"/>
          </a:p>
          <a:p>
            <a:r>
              <a:rPr lang="en-US" dirty="0" smtClean="0"/>
              <a:t>The stress over finances also can lead to smoking and drinking, two big risk factors of CVD. </a:t>
            </a:r>
            <a:endParaRPr lang="en-US" dirty="0"/>
          </a:p>
        </p:txBody>
      </p:sp>
      <p:sp>
        <p:nvSpPr>
          <p:cNvPr id="5" name="Title 1"/>
          <p:cNvSpPr>
            <a:spLocks noGrp="1"/>
          </p:cNvSpPr>
          <p:nvPr>
            <p:ph type="title"/>
          </p:nvPr>
        </p:nvSpPr>
        <p:spPr>
          <a:xfrm>
            <a:off x="1043490" y="702517"/>
            <a:ext cx="7024744" cy="576487"/>
          </a:xfrm>
        </p:spPr>
        <p:txBody>
          <a:bodyPr>
            <a:normAutofit fontScale="90000"/>
          </a:bodyPr>
          <a:lstStyle/>
          <a:p>
            <a:r>
              <a:rPr lang="en-US" sz="3200" dirty="0" smtClean="0"/>
              <a:t>Economic Aspect</a:t>
            </a:r>
            <a:endParaRPr lang="en-US" sz="3200" dirty="0"/>
          </a:p>
        </p:txBody>
      </p:sp>
    </p:spTree>
    <p:extLst>
      <p:ext uri="{BB962C8B-B14F-4D97-AF65-F5344CB8AC3E}">
        <p14:creationId xmlns:p14="http://schemas.microsoft.com/office/powerpoint/2010/main" val="427039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466" y="1461444"/>
            <a:ext cx="8066446" cy="4371186"/>
          </a:xfrm>
        </p:spPr>
        <p:txBody>
          <a:bodyPr>
            <a:normAutofit fontScale="47500" lnSpcReduction="20000"/>
          </a:bodyPr>
          <a:lstStyle/>
          <a:p>
            <a:r>
              <a:rPr lang="en-US" dirty="0" smtClean="0"/>
              <a:t>Historical aspects of cardiovascular disease refers to how the history of the people in Ukraine affect the problem of cardiovascular disease. History alludes to the story of something through time; how the past affects the present.</a:t>
            </a:r>
          </a:p>
          <a:p>
            <a:pPr marL="68580" indent="0">
              <a:buNone/>
            </a:pPr>
            <a:endParaRPr lang="en-US" dirty="0" smtClean="0"/>
          </a:p>
          <a:p>
            <a:r>
              <a:rPr lang="en-US" dirty="0" smtClean="0"/>
              <a:t>Ukraine has a high death rate of 16.3 deaths/1,000 population (Health in Ukraine, 2014).</a:t>
            </a:r>
          </a:p>
          <a:p>
            <a:pPr marL="68580" indent="0">
              <a:buNone/>
            </a:pPr>
            <a:endParaRPr lang="en-US" dirty="0" smtClean="0"/>
          </a:p>
          <a:p>
            <a:r>
              <a:rPr lang="en-US" dirty="0"/>
              <a:t>According to the 2010 World Bank study, 36% (28.6% is the average </a:t>
            </a:r>
            <a:r>
              <a:rPr lang="en-US" dirty="0" smtClean="0"/>
              <a:t>in Europe) of Ukrainians smoke tobacco, including 31% of those who smoke everyday.</a:t>
            </a:r>
          </a:p>
          <a:p>
            <a:pPr marL="68580" indent="0">
              <a:buNone/>
            </a:pPr>
            <a:endParaRPr lang="en-US" dirty="0" smtClean="0"/>
          </a:p>
          <a:p>
            <a:r>
              <a:rPr lang="en-US" dirty="0"/>
              <a:t>Today, cigarettes can be found on almost every street corner even in the poorest countries like Ukraine and cost almost next to nothing (What’s on Kyiv, 2013)</a:t>
            </a:r>
            <a:r>
              <a:rPr lang="en-US" dirty="0" smtClean="0"/>
              <a:t>.</a:t>
            </a:r>
          </a:p>
          <a:p>
            <a:pPr marL="68580" indent="0">
              <a:buNone/>
            </a:pPr>
            <a:endParaRPr lang="en-US" dirty="0" smtClean="0"/>
          </a:p>
          <a:p>
            <a:r>
              <a:rPr lang="en-US" dirty="0"/>
              <a:t>According to the newspaper “What’s on Kyiv”, smoking is known as one of the few things that actually brings Ukrainians from all backgrounds together</a:t>
            </a:r>
            <a:r>
              <a:rPr lang="en-US" dirty="0" smtClean="0"/>
              <a:t>.</a:t>
            </a:r>
          </a:p>
          <a:p>
            <a:pPr marL="68580" indent="0">
              <a:buNone/>
            </a:pPr>
            <a:endParaRPr lang="en-US" dirty="0" smtClean="0"/>
          </a:p>
          <a:p>
            <a:r>
              <a:rPr lang="en-US" dirty="0" smtClean="0"/>
              <a:t>Two main factors: smoking and alcohol abuse</a:t>
            </a:r>
          </a:p>
          <a:p>
            <a:pPr marL="68580" indent="0">
              <a:buNone/>
            </a:pPr>
            <a:endParaRPr lang="en-US" dirty="0" smtClean="0"/>
          </a:p>
          <a:p>
            <a:r>
              <a:rPr lang="en-US" dirty="0"/>
              <a:t>Smoking has been a way of socializing for the people of Ukraine</a:t>
            </a:r>
            <a:r>
              <a:rPr lang="en-US" dirty="0" smtClean="0"/>
              <a:t>.</a:t>
            </a:r>
          </a:p>
          <a:p>
            <a:pPr marL="68580" indent="0">
              <a:buNone/>
            </a:pPr>
            <a:endParaRPr lang="en-US" dirty="0" smtClean="0"/>
          </a:p>
          <a:p>
            <a:r>
              <a:rPr lang="en-US" dirty="0"/>
              <a:t>As we can see from contemporary paintings, the Cossacks were never seen without their saber, </a:t>
            </a:r>
            <a:r>
              <a:rPr lang="en-US" dirty="0" err="1"/>
              <a:t>bandora</a:t>
            </a:r>
            <a:r>
              <a:rPr lang="en-US" dirty="0"/>
              <a:t> and pipe</a:t>
            </a:r>
            <a:r>
              <a:rPr lang="en-US" dirty="0" smtClean="0"/>
              <a:t>.</a:t>
            </a:r>
          </a:p>
          <a:p>
            <a:pPr marL="68580" indent="0">
              <a:buNone/>
            </a:pPr>
            <a:endParaRPr lang="en-US" dirty="0" smtClean="0"/>
          </a:p>
          <a:p>
            <a:r>
              <a:rPr lang="en-US" dirty="0"/>
              <a:t>Cossacks= group of predominantly East Slavic people who became known as members of democratic, semi-military communities,</a:t>
            </a:r>
            <a:r>
              <a:rPr lang="en-US" baseline="30000" dirty="0"/>
              <a:t> </a:t>
            </a:r>
            <a:r>
              <a:rPr lang="en-US" dirty="0"/>
              <a:t>predominantly located in Ukraine and in Southern </a:t>
            </a:r>
            <a:r>
              <a:rPr lang="en-US" dirty="0" smtClean="0"/>
              <a:t>Russia</a:t>
            </a:r>
          </a:p>
          <a:p>
            <a:pPr marL="68580" indent="0">
              <a:buNone/>
            </a:pPr>
            <a:endParaRPr lang="en-US" dirty="0" smtClean="0"/>
          </a:p>
          <a:p>
            <a:r>
              <a:rPr lang="en-US" dirty="0"/>
              <a:t>Smoking will remain one of Ukraine’s favorite past times </a:t>
            </a:r>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Historical Aspect</a:t>
            </a:r>
            <a:endParaRPr lang="en-US" sz="3200" dirty="0"/>
          </a:p>
        </p:txBody>
      </p:sp>
    </p:spTree>
    <p:extLst>
      <p:ext uri="{BB962C8B-B14F-4D97-AF65-F5344CB8AC3E}">
        <p14:creationId xmlns:p14="http://schemas.microsoft.com/office/powerpoint/2010/main" val="37506141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466" y="1294880"/>
            <a:ext cx="8079958" cy="3717320"/>
          </a:xfrm>
        </p:spPr>
        <p:txBody>
          <a:bodyPr>
            <a:normAutofit fontScale="62500" lnSpcReduction="20000"/>
          </a:bodyPr>
          <a:lstStyle/>
          <a:p>
            <a:r>
              <a:rPr lang="en-US" dirty="0"/>
              <a:t>Alcohol related deaths: one of the most preventable causes of death in Ukraine </a:t>
            </a:r>
            <a:endParaRPr lang="en-US" dirty="0" smtClean="0"/>
          </a:p>
          <a:p>
            <a:pPr marL="68580" indent="0">
              <a:buNone/>
            </a:pPr>
            <a:endParaRPr lang="en-US" dirty="0" smtClean="0"/>
          </a:p>
          <a:p>
            <a:r>
              <a:rPr lang="en-US" dirty="0"/>
              <a:t>Alcohol consumption in Ukraine goes back to the 15th century where the North West region of contemporary Ukraine (</a:t>
            </a:r>
            <a:r>
              <a:rPr lang="en-US" dirty="0" err="1"/>
              <a:t>Volyn</a:t>
            </a:r>
            <a:r>
              <a:rPr lang="en-US" dirty="0"/>
              <a:t> region) was famous for producing very good </a:t>
            </a:r>
            <a:r>
              <a:rPr lang="en-US" dirty="0" err="1"/>
              <a:t>Horilka</a:t>
            </a:r>
            <a:r>
              <a:rPr lang="en-US" dirty="0"/>
              <a:t> (Alcohol History, 2014)</a:t>
            </a:r>
            <a:r>
              <a:rPr lang="en-US" dirty="0" smtClean="0"/>
              <a:t>.</a:t>
            </a:r>
          </a:p>
          <a:p>
            <a:pPr marL="68580" indent="0">
              <a:buNone/>
            </a:pPr>
            <a:endParaRPr lang="en-US" dirty="0" smtClean="0"/>
          </a:p>
          <a:p>
            <a:r>
              <a:rPr lang="en-US" dirty="0"/>
              <a:t>“</a:t>
            </a:r>
            <a:r>
              <a:rPr lang="en-US" dirty="0" err="1"/>
              <a:t>Horilka</a:t>
            </a:r>
            <a:r>
              <a:rPr lang="en-US" dirty="0"/>
              <a:t>” is the Ukrainian word for “vodka</a:t>
            </a:r>
            <a:r>
              <a:rPr lang="en-US" dirty="0" smtClean="0"/>
              <a:t>”</a:t>
            </a:r>
          </a:p>
          <a:p>
            <a:pPr marL="68580" indent="0">
              <a:buNone/>
            </a:pPr>
            <a:endParaRPr lang="en-US" dirty="0" smtClean="0"/>
          </a:p>
          <a:p>
            <a:r>
              <a:rPr lang="en-US" dirty="0" err="1"/>
              <a:t>Horilka</a:t>
            </a:r>
            <a:r>
              <a:rPr lang="en-US" dirty="0"/>
              <a:t> is the drink of Ukraine and that it is served at parties, gatherings, and celebrations (Alcohol History, 2014)</a:t>
            </a:r>
            <a:r>
              <a:rPr lang="en-US" dirty="0" smtClean="0"/>
              <a:t>.</a:t>
            </a:r>
          </a:p>
          <a:p>
            <a:pPr marL="68580" indent="0">
              <a:buNone/>
            </a:pPr>
            <a:endParaRPr lang="en-US" dirty="0" smtClean="0"/>
          </a:p>
          <a:p>
            <a:r>
              <a:rPr lang="en-US" dirty="0"/>
              <a:t>The history of </a:t>
            </a:r>
            <a:r>
              <a:rPr lang="en-US" dirty="0" err="1"/>
              <a:t>Horilka</a:t>
            </a:r>
            <a:r>
              <a:rPr lang="en-US" dirty="0"/>
              <a:t> is something that is held close to the hearts of Ukrainians</a:t>
            </a:r>
            <a:r>
              <a:rPr lang="en-US" dirty="0" smtClean="0"/>
              <a:t>.</a:t>
            </a:r>
          </a:p>
          <a:p>
            <a:pPr marL="68580" indent="0">
              <a:buNone/>
            </a:pPr>
            <a:endParaRPr lang="en-US" dirty="0" smtClean="0"/>
          </a:p>
          <a:p>
            <a:r>
              <a:rPr lang="en-US" dirty="0"/>
              <a:t>Photos: Cossack (</a:t>
            </a:r>
            <a:r>
              <a:rPr lang="en-US" dirty="0" err="1"/>
              <a:t>Rohmann</a:t>
            </a:r>
            <a:r>
              <a:rPr lang="en-US" dirty="0"/>
              <a:t>, 2013) and </a:t>
            </a:r>
            <a:r>
              <a:rPr lang="en-US" dirty="0" err="1"/>
              <a:t>Horilka</a:t>
            </a:r>
            <a:r>
              <a:rPr lang="en-US" dirty="0"/>
              <a:t> (</a:t>
            </a:r>
            <a:r>
              <a:rPr lang="en-US" dirty="0" err="1"/>
              <a:t>Stevenstirski.com</a:t>
            </a:r>
            <a:r>
              <a:rPr lang="en-US" dirty="0"/>
              <a:t>, 2011).</a:t>
            </a:r>
            <a:endParaRPr lang="en-US" dirty="0" smtClean="0"/>
          </a:p>
          <a:p>
            <a:endParaRPr lang="en-US" dirty="0" smtClean="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Historical Aspect</a:t>
            </a:r>
            <a:endParaRPr lang="en-US" sz="3200" dirty="0"/>
          </a:p>
        </p:txBody>
      </p:sp>
      <p:pic>
        <p:nvPicPr>
          <p:cNvPr id="5" name="Picture 4"/>
          <p:cNvPicPr>
            <a:picLocks noChangeAspect="1"/>
          </p:cNvPicPr>
          <p:nvPr/>
        </p:nvPicPr>
        <p:blipFill>
          <a:blip r:embed="rId2"/>
          <a:stretch>
            <a:fillRect/>
          </a:stretch>
        </p:blipFill>
        <p:spPr>
          <a:xfrm>
            <a:off x="868043" y="4400586"/>
            <a:ext cx="3268334" cy="2108200"/>
          </a:xfrm>
          <a:prstGeom prst="rect">
            <a:avLst/>
          </a:prstGeom>
        </p:spPr>
      </p:pic>
      <p:pic>
        <p:nvPicPr>
          <p:cNvPr id="6" name="Picture 5"/>
          <p:cNvPicPr>
            <a:picLocks noChangeAspect="1"/>
          </p:cNvPicPr>
          <p:nvPr/>
        </p:nvPicPr>
        <p:blipFill>
          <a:blip r:embed="rId3"/>
          <a:stretch>
            <a:fillRect/>
          </a:stretch>
        </p:blipFill>
        <p:spPr>
          <a:xfrm>
            <a:off x="5107975" y="4400586"/>
            <a:ext cx="2819400" cy="2108200"/>
          </a:xfrm>
          <a:prstGeom prst="rect">
            <a:avLst/>
          </a:prstGeom>
        </p:spPr>
      </p:pic>
    </p:spTree>
    <p:extLst>
      <p:ext uri="{BB962C8B-B14F-4D97-AF65-F5344CB8AC3E}">
        <p14:creationId xmlns:p14="http://schemas.microsoft.com/office/powerpoint/2010/main" val="14797365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977" y="1279005"/>
            <a:ext cx="8039423" cy="4950095"/>
          </a:xfrm>
        </p:spPr>
        <p:txBody>
          <a:bodyPr>
            <a:normAutofit fontScale="55000" lnSpcReduction="20000"/>
          </a:bodyPr>
          <a:lstStyle/>
          <a:p>
            <a:r>
              <a:rPr lang="en-US" dirty="0" smtClean="0"/>
              <a:t>Health interventions refers to the programs and/or policies/procedures (paradigms) used to address cardiovascular disease in Ukraine. It also refers to evidence with reliable data that shows the interventions are effective in Ukraine.</a:t>
            </a:r>
          </a:p>
          <a:p>
            <a:pPr marL="68580" indent="0">
              <a:buNone/>
            </a:pPr>
            <a:endParaRPr lang="en-US" dirty="0" smtClean="0"/>
          </a:p>
          <a:p>
            <a:r>
              <a:rPr lang="en-US" dirty="0" smtClean="0"/>
              <a:t>Experts of the </a:t>
            </a:r>
            <a:r>
              <a:rPr lang="en-US" dirty="0" err="1" smtClean="0"/>
              <a:t>Amosov</a:t>
            </a:r>
            <a:r>
              <a:rPr lang="en-US" dirty="0" smtClean="0"/>
              <a:t> Research Institute of Cardiovascular Surgery believe that well over 35,000 patients need heart surgery, including adults and children.</a:t>
            </a:r>
          </a:p>
          <a:p>
            <a:pPr marL="68580" indent="0">
              <a:buNone/>
            </a:pPr>
            <a:endParaRPr lang="en-US" dirty="0" smtClean="0"/>
          </a:p>
          <a:p>
            <a:r>
              <a:rPr lang="en-US" dirty="0" smtClean="0"/>
              <a:t>Each year six thousand Ukrainian children are diagnosed with congenital heart disease, while nearly forty thousand children aged under fourteen suffering from heart disorders are registered (</a:t>
            </a:r>
            <a:r>
              <a:rPr lang="en-US" dirty="0" err="1" smtClean="0"/>
              <a:t>Rudnieva</a:t>
            </a:r>
            <a:r>
              <a:rPr lang="en-US" dirty="0" smtClean="0"/>
              <a:t>, 2003).</a:t>
            </a:r>
          </a:p>
          <a:p>
            <a:pPr marL="68580" indent="0">
              <a:buNone/>
            </a:pPr>
            <a:endParaRPr lang="en-US" dirty="0" smtClean="0"/>
          </a:p>
          <a:p>
            <a:r>
              <a:rPr lang="en-US" dirty="0"/>
              <a:t>S</a:t>
            </a:r>
            <a:r>
              <a:rPr lang="en-US" dirty="0" smtClean="0"/>
              <a:t>pecialized </a:t>
            </a:r>
            <a:r>
              <a:rPr lang="en-US" dirty="0"/>
              <a:t>inpatient care is becoming more accessible to rural population, and new effective drugs appear on the market (</a:t>
            </a:r>
            <a:r>
              <a:rPr lang="en-US" dirty="0" err="1"/>
              <a:t>Rudnieva</a:t>
            </a:r>
            <a:r>
              <a:rPr lang="en-US" dirty="0"/>
              <a:t>, 2003)</a:t>
            </a:r>
            <a:r>
              <a:rPr lang="en-US" dirty="0" smtClean="0"/>
              <a:t>.</a:t>
            </a:r>
          </a:p>
          <a:p>
            <a:pPr marL="68580" indent="0">
              <a:buNone/>
            </a:pPr>
            <a:endParaRPr lang="en-US" dirty="0" smtClean="0"/>
          </a:p>
          <a:p>
            <a:r>
              <a:rPr lang="en-US" dirty="0" smtClean="0"/>
              <a:t> In regards to heart patients, Ukraine has seen some positive shifts in the medical field.</a:t>
            </a:r>
          </a:p>
          <a:p>
            <a:pPr marL="68580" indent="0">
              <a:buNone/>
            </a:pPr>
            <a:endParaRPr lang="en-US" dirty="0" smtClean="0"/>
          </a:p>
          <a:p>
            <a:r>
              <a:rPr lang="en-US" dirty="0"/>
              <a:t>Preventing CVD is a national priority in Ukraine, which is evidenced by a number of nationwide programs such as the Health of the Nation Program, Arterial Hypertension Prevention and Treatment Program, along with measures to develop heart surgery</a:t>
            </a:r>
            <a:r>
              <a:rPr lang="en-US" dirty="0" smtClean="0"/>
              <a:t>.</a:t>
            </a:r>
          </a:p>
          <a:p>
            <a:pPr marL="68580" indent="0">
              <a:buNone/>
            </a:pPr>
            <a:endParaRPr lang="en-US" dirty="0" smtClean="0"/>
          </a:p>
          <a:p>
            <a:r>
              <a:rPr lang="en-US" dirty="0"/>
              <a:t>Ukraine is working to increase public awareness of heart disease, encourage preventive treatment, enhance medical services, and upgrade medical equipment</a:t>
            </a:r>
            <a:r>
              <a:rPr lang="en-US" dirty="0" smtClean="0"/>
              <a:t>.</a:t>
            </a:r>
          </a:p>
          <a:p>
            <a:pPr marL="68580" indent="0">
              <a:buNone/>
            </a:pPr>
            <a:endParaRPr lang="en-US" dirty="0" smtClean="0"/>
          </a:p>
          <a:p>
            <a:r>
              <a:rPr lang="en-US" dirty="0"/>
              <a:t>Registered patients must have least one electrocardiogram and echocardiogram performed once a year, along with blood tests for lipids and sugars (</a:t>
            </a:r>
            <a:r>
              <a:rPr lang="en-US" dirty="0" err="1"/>
              <a:t>Rudnieva</a:t>
            </a:r>
            <a:r>
              <a:rPr lang="en-US" dirty="0"/>
              <a:t>, 2003). </a:t>
            </a:r>
            <a:endParaRPr lang="en-US" dirty="0" smtClean="0"/>
          </a:p>
          <a:p>
            <a:endParaRPr lang="en-US" dirty="0" smtClean="0"/>
          </a:p>
          <a:p>
            <a:endParaRPr lang="en-US" dirty="0" smtClean="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Health Interventions</a:t>
            </a:r>
            <a:endParaRPr lang="en-US" sz="3200" dirty="0"/>
          </a:p>
        </p:txBody>
      </p:sp>
    </p:spTree>
    <p:extLst>
      <p:ext uri="{BB962C8B-B14F-4D97-AF65-F5344CB8AC3E}">
        <p14:creationId xmlns:p14="http://schemas.microsoft.com/office/powerpoint/2010/main" val="35693327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978" y="1485402"/>
            <a:ext cx="8052934" cy="4347228"/>
          </a:xfrm>
        </p:spPr>
        <p:txBody>
          <a:bodyPr>
            <a:normAutofit fontScale="55000" lnSpcReduction="20000"/>
          </a:bodyPr>
          <a:lstStyle/>
          <a:p>
            <a:r>
              <a:rPr lang="en-US" dirty="0" smtClean="0"/>
              <a:t>Director of the </a:t>
            </a:r>
            <a:r>
              <a:rPr lang="en-US" dirty="0" err="1" smtClean="0"/>
              <a:t>Amosov</a:t>
            </a:r>
            <a:r>
              <a:rPr lang="en-US" dirty="0" smtClean="0"/>
              <a:t> Research Institute of Cardiovascular Surgery and academician of the Ukrainian National Academy of Sciences, says that the levels of heart surgery are being improved by upgrading equipment and increasing the salaries of surgeons and assistants.</a:t>
            </a:r>
          </a:p>
          <a:p>
            <a:pPr marL="68580" indent="0">
              <a:buNone/>
            </a:pPr>
            <a:endParaRPr lang="en-US" dirty="0" smtClean="0"/>
          </a:p>
          <a:p>
            <a:r>
              <a:rPr lang="en-US" dirty="0" err="1" smtClean="0"/>
              <a:t>Amosov</a:t>
            </a:r>
            <a:r>
              <a:rPr lang="en-US" dirty="0" smtClean="0"/>
              <a:t> Institute can perform a maximum of five thousand surgeries a year, so plans are being made to expand</a:t>
            </a:r>
          </a:p>
          <a:p>
            <a:pPr marL="68580" indent="0">
              <a:buNone/>
            </a:pPr>
            <a:endParaRPr lang="en-US" dirty="0" smtClean="0"/>
          </a:p>
          <a:p>
            <a:r>
              <a:rPr lang="en-US" dirty="0" smtClean="0"/>
              <a:t>The structural divisions should perform simple surgeries, while the institute will do research, introduce new methods, and perform complex surgeries (</a:t>
            </a:r>
            <a:r>
              <a:rPr lang="en-US" dirty="0" err="1" smtClean="0"/>
              <a:t>Rudnieva</a:t>
            </a:r>
            <a:r>
              <a:rPr lang="en-US" dirty="0" smtClean="0"/>
              <a:t>, 2003) </a:t>
            </a:r>
          </a:p>
          <a:p>
            <a:pPr marL="68580" indent="0">
              <a:buNone/>
            </a:pPr>
            <a:endParaRPr lang="en-US" dirty="0" smtClean="0"/>
          </a:p>
          <a:p>
            <a:r>
              <a:rPr lang="en-US" dirty="0" smtClean="0"/>
              <a:t>Director of the Research and Practical Medical Center of Children’s Cardiology and Cardio surgery, explains that the government has made it possible to open a separate Center of Children’s Cardiology and Cardio Surgery.</a:t>
            </a:r>
          </a:p>
          <a:p>
            <a:pPr marL="68580" indent="0">
              <a:buNone/>
            </a:pPr>
            <a:endParaRPr lang="en-US" dirty="0" smtClean="0"/>
          </a:p>
          <a:p>
            <a:r>
              <a:rPr lang="en-US" dirty="0" smtClean="0"/>
              <a:t>10 million dollars worth of equipment has been bought for the center, which had its resuscitation unit, diagnostics department, and artificial blood circulation laboratory re equipped (</a:t>
            </a:r>
            <a:r>
              <a:rPr lang="en-US" dirty="0" err="1" smtClean="0"/>
              <a:t>Rudnieva</a:t>
            </a:r>
            <a:r>
              <a:rPr lang="en-US" dirty="0" smtClean="0"/>
              <a:t>, 2003).</a:t>
            </a:r>
          </a:p>
          <a:p>
            <a:pPr marL="68580" indent="0">
              <a:buNone/>
            </a:pPr>
            <a:endParaRPr lang="en-US" dirty="0" smtClean="0"/>
          </a:p>
          <a:p>
            <a:r>
              <a:rPr lang="en-US" dirty="0"/>
              <a:t>Improved children’s cardio surgeries dramatically </a:t>
            </a:r>
            <a:endParaRPr lang="en-US" dirty="0" smtClean="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Health Interventions</a:t>
            </a:r>
            <a:endParaRPr lang="en-US" sz="3200" dirty="0"/>
          </a:p>
        </p:txBody>
      </p:sp>
    </p:spTree>
    <p:extLst>
      <p:ext uri="{BB962C8B-B14F-4D97-AF65-F5344CB8AC3E}">
        <p14:creationId xmlns:p14="http://schemas.microsoft.com/office/powerpoint/2010/main" val="40573076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442" y="1485402"/>
            <a:ext cx="5485725" cy="4347228"/>
          </a:xfrm>
        </p:spPr>
        <p:txBody>
          <a:bodyPr>
            <a:normAutofit fontScale="47500" lnSpcReduction="20000"/>
          </a:bodyPr>
          <a:lstStyle/>
          <a:p>
            <a:r>
              <a:rPr lang="en-US" dirty="0" smtClean="0"/>
              <a:t>In October 2012, pictorial warnings appeared on cigarette packs in Ukraine for the first time. </a:t>
            </a:r>
          </a:p>
          <a:p>
            <a:pPr marL="68580" indent="0">
              <a:buNone/>
            </a:pPr>
            <a:endParaRPr lang="en-US" dirty="0" smtClean="0"/>
          </a:p>
          <a:p>
            <a:r>
              <a:rPr lang="en-US" dirty="0" smtClean="0"/>
              <a:t>The warnings cover 50% of one side of the pack; the other side has a text warning covering 50% of the pack.  Previously, only text warnings covered 30% of both sides (New pictorial warnings, 2012).</a:t>
            </a:r>
          </a:p>
          <a:p>
            <a:pPr marL="68580" indent="0">
              <a:buNone/>
            </a:pPr>
            <a:endParaRPr lang="en-US" dirty="0" smtClean="0"/>
          </a:p>
          <a:p>
            <a:r>
              <a:rPr lang="en-US" dirty="0" smtClean="0"/>
              <a:t>The World Heart Federation says about one quarter of all Ukrainian smokers are still unaware that smoking increases their risk of heart disease and stroke.</a:t>
            </a:r>
          </a:p>
          <a:p>
            <a:pPr marL="68580" indent="0">
              <a:buNone/>
            </a:pPr>
            <a:endParaRPr lang="en-US" dirty="0" smtClean="0"/>
          </a:p>
          <a:p>
            <a:r>
              <a:rPr lang="en-US" dirty="0" smtClean="0"/>
              <a:t>December 17, 2012, all Ukrainian cafés, bars and restaurants became 100% smoke free.</a:t>
            </a:r>
          </a:p>
          <a:p>
            <a:pPr marL="68580" indent="0">
              <a:buNone/>
            </a:pPr>
            <a:endParaRPr lang="en-US" dirty="0" smtClean="0"/>
          </a:p>
          <a:p>
            <a:r>
              <a:rPr lang="en-US" dirty="0" smtClean="0"/>
              <a:t>Chernobyl Children’s project International is also another health intervention that is working to help CVD in Ukraine.</a:t>
            </a:r>
          </a:p>
          <a:p>
            <a:pPr marL="68580" indent="0">
              <a:buNone/>
            </a:pPr>
            <a:endParaRPr lang="en-US" dirty="0" smtClean="0"/>
          </a:p>
          <a:p>
            <a:r>
              <a:rPr lang="en-US" dirty="0" smtClean="0"/>
              <a:t>Volunteer surgical teams travel throughout the Ukraine to perform surgeries that save lives, and CCI provides financial and logistical support to the cardiac surgeons in order for them to make the vital trips to the effected areas (Medical Programs).</a:t>
            </a:r>
          </a:p>
          <a:p>
            <a:pPr marL="68580" indent="0">
              <a:buNone/>
            </a:pPr>
            <a:endParaRPr lang="en-US" dirty="0" smtClean="0"/>
          </a:p>
          <a:p>
            <a:r>
              <a:rPr lang="en-US" dirty="0"/>
              <a:t>CCI also trains local physicians and gives them technologically advanced medical equipment</a:t>
            </a:r>
            <a:r>
              <a:rPr lang="en-US" dirty="0" smtClean="0"/>
              <a:t>.</a:t>
            </a:r>
          </a:p>
          <a:p>
            <a:pPr marL="68580" indent="0">
              <a:buNone/>
            </a:pPr>
            <a:endParaRPr lang="en-US" dirty="0" smtClean="0"/>
          </a:p>
          <a:p>
            <a:r>
              <a:rPr lang="en-US" dirty="0"/>
              <a:t>This training develops local capacity and skills, enabling local surgical teams to treat the children in their own area more effectively and with more success (Medical </a:t>
            </a:r>
            <a:r>
              <a:rPr lang="en-US" dirty="0" smtClean="0"/>
              <a:t>Programs</a:t>
            </a:r>
            <a:r>
              <a:rPr lang="en-US" dirty="0"/>
              <a:t>).</a:t>
            </a:r>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Health Interventions</a:t>
            </a:r>
            <a:endParaRPr lang="en-US" sz="3200" dirty="0"/>
          </a:p>
        </p:txBody>
      </p:sp>
      <p:pic>
        <p:nvPicPr>
          <p:cNvPr id="5" name="Picture 4"/>
          <p:cNvPicPr>
            <a:picLocks noChangeAspect="1"/>
          </p:cNvPicPr>
          <p:nvPr/>
        </p:nvPicPr>
        <p:blipFill>
          <a:blip r:embed="rId2"/>
          <a:stretch>
            <a:fillRect/>
          </a:stretch>
        </p:blipFill>
        <p:spPr>
          <a:xfrm>
            <a:off x="6117712" y="1133800"/>
            <a:ext cx="2489200" cy="5118100"/>
          </a:xfrm>
          <a:prstGeom prst="rect">
            <a:avLst/>
          </a:prstGeom>
        </p:spPr>
      </p:pic>
    </p:spTree>
    <p:extLst>
      <p:ext uri="{BB962C8B-B14F-4D97-AF65-F5344CB8AC3E}">
        <p14:creationId xmlns:p14="http://schemas.microsoft.com/office/powerpoint/2010/main" val="1650721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78018"/>
            <a:ext cx="6777317" cy="3512592"/>
          </a:xfrm>
        </p:spPr>
        <p:txBody>
          <a:bodyPr>
            <a:normAutofit fontScale="62500" lnSpcReduction="20000"/>
          </a:bodyPr>
          <a:lstStyle/>
          <a:p>
            <a:pPr fontAlgn="base"/>
            <a:r>
              <a:rPr lang="en-US" dirty="0"/>
              <a:t>According to the American Heart Association, “cardiovascular disease refers to any disease that affects the cardiovascular system, principally cardiac disease, vascular diseases of the brain and kidney’s and peripheral arterial disease. </a:t>
            </a:r>
            <a:endParaRPr lang="en-US" dirty="0" smtClean="0"/>
          </a:p>
          <a:p>
            <a:pPr marL="68580" indent="0" fontAlgn="base">
              <a:buNone/>
            </a:pPr>
            <a:endParaRPr lang="en-US" dirty="0"/>
          </a:p>
          <a:p>
            <a:pPr fontAlgn="base"/>
            <a:r>
              <a:rPr lang="en-US" dirty="0"/>
              <a:t>The number one killer across the globe since the 1970s has been cardiovascular diseases. </a:t>
            </a:r>
            <a:endParaRPr lang="en-US" dirty="0" smtClean="0"/>
          </a:p>
          <a:p>
            <a:pPr marL="68580" indent="0" fontAlgn="base">
              <a:buNone/>
            </a:pPr>
            <a:endParaRPr lang="en-US" dirty="0"/>
          </a:p>
          <a:p>
            <a:pPr fontAlgn="base"/>
            <a:r>
              <a:rPr lang="en-US" dirty="0"/>
              <a:t>The World Health Organization claims: (WHO, 2008</a:t>
            </a:r>
            <a:r>
              <a:rPr lang="en-US" dirty="0" smtClean="0"/>
              <a:t>)</a:t>
            </a:r>
            <a:endParaRPr lang="en-US" dirty="0"/>
          </a:p>
          <a:p>
            <a:pPr marL="68580" indent="0" fontAlgn="base">
              <a:buNone/>
            </a:pPr>
            <a:r>
              <a:rPr lang="en-US" dirty="0" smtClean="0"/>
              <a:t>	•An </a:t>
            </a:r>
            <a:r>
              <a:rPr lang="en-US" dirty="0"/>
              <a:t>estimated 17.3 million people died </a:t>
            </a:r>
            <a:r>
              <a:rPr lang="en-US" dirty="0" smtClean="0"/>
              <a:t>	from </a:t>
            </a:r>
            <a:r>
              <a:rPr lang="en-US" dirty="0"/>
              <a:t>CVDs in 2008.</a:t>
            </a:r>
          </a:p>
          <a:p>
            <a:pPr marL="68580" indent="0" fontAlgn="base">
              <a:buNone/>
            </a:pPr>
            <a:r>
              <a:rPr lang="en-US" dirty="0" smtClean="0"/>
              <a:t>	•Over </a:t>
            </a:r>
            <a:r>
              <a:rPr lang="en-US" dirty="0"/>
              <a:t>80% of CVD deaths take place in </a:t>
            </a:r>
            <a:r>
              <a:rPr lang="en-US" dirty="0" smtClean="0"/>
              <a:t>	</a:t>
            </a:r>
          </a:p>
          <a:p>
            <a:pPr marL="68580" indent="0" fontAlgn="base">
              <a:buNone/>
            </a:pPr>
            <a:r>
              <a:rPr lang="en-US" dirty="0"/>
              <a:t> </a:t>
            </a:r>
            <a:r>
              <a:rPr lang="en-US" dirty="0" smtClean="0"/>
              <a:t>                 low</a:t>
            </a:r>
            <a:r>
              <a:rPr lang="en-US" dirty="0"/>
              <a:t>- and middle-income countries.</a:t>
            </a:r>
          </a:p>
          <a:p>
            <a:pPr marL="68580" indent="0" fontAlgn="base">
              <a:buNone/>
            </a:pPr>
            <a:r>
              <a:rPr lang="en-US" dirty="0" smtClean="0"/>
              <a:t>	•By </a:t>
            </a:r>
            <a:r>
              <a:rPr lang="en-US" dirty="0"/>
              <a:t>2030 more than 23 million people </a:t>
            </a:r>
            <a:r>
              <a:rPr lang="en-US" dirty="0" smtClean="0"/>
              <a:t>			will </a:t>
            </a:r>
            <a:r>
              <a:rPr lang="en-US" dirty="0"/>
              <a:t>die annually from CVDs.</a:t>
            </a:r>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Global Overview</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504" y="4338308"/>
            <a:ext cx="3664943" cy="2088892"/>
          </a:xfrm>
          <a:prstGeom prst="rect">
            <a:avLst/>
          </a:prstGeom>
        </p:spPr>
      </p:pic>
    </p:spTree>
    <p:extLst>
      <p:ext uri="{BB962C8B-B14F-4D97-AF65-F5344CB8AC3E}">
        <p14:creationId xmlns:p14="http://schemas.microsoft.com/office/powerpoint/2010/main" val="37121314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Factor</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err="1">
                <a:hlinkClick r:id="rId2"/>
              </a:rPr>
              <a:t>www.chernobyl-international.com</a:t>
            </a:r>
            <a:r>
              <a:rPr lang="en-US" dirty="0">
                <a:hlinkClick r:id="rId2"/>
              </a:rPr>
              <a:t>/</a:t>
            </a:r>
            <a:r>
              <a:rPr lang="en-US" dirty="0" err="1">
                <a:hlinkClick r:id="rId2"/>
              </a:rPr>
              <a:t>programmes</a:t>
            </a:r>
            <a:r>
              <a:rPr lang="en-US" dirty="0">
                <a:hlinkClick r:id="rId2"/>
              </a:rPr>
              <a:t>/medical-</a:t>
            </a:r>
            <a:r>
              <a:rPr lang="en-US" dirty="0" err="1">
                <a:hlinkClick r:id="rId2"/>
              </a:rPr>
              <a:t>programmes</a:t>
            </a:r>
            <a:r>
              <a:rPr lang="en-US" dirty="0">
                <a:hlinkClick r:id="rId2"/>
              </a:rPr>
              <a:t>-projects/cardiac-mission</a:t>
            </a:r>
            <a:endParaRPr lang="en-US" dirty="0"/>
          </a:p>
        </p:txBody>
      </p:sp>
    </p:spTree>
    <p:extLst>
      <p:ext uri="{BB962C8B-B14F-4D97-AF65-F5344CB8AC3E}">
        <p14:creationId xmlns:p14="http://schemas.microsoft.com/office/powerpoint/2010/main" val="36095663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References</a:t>
            </a:r>
            <a:endParaRPr lang="en-US" sz="3200" dirty="0"/>
          </a:p>
        </p:txBody>
      </p:sp>
      <p:sp>
        <p:nvSpPr>
          <p:cNvPr id="5" name="Rectangle 4"/>
          <p:cNvSpPr/>
          <p:nvPr/>
        </p:nvSpPr>
        <p:spPr>
          <a:xfrm>
            <a:off x="474469" y="1259620"/>
            <a:ext cx="7954339" cy="600164"/>
          </a:xfrm>
          <a:prstGeom prst="rect">
            <a:avLst/>
          </a:prstGeom>
        </p:spPr>
        <p:txBody>
          <a:bodyPr wrap="square">
            <a:spAutoFit/>
          </a:bodyPr>
          <a:lstStyle/>
          <a:p>
            <a:pPr marL="171450" indent="-171450">
              <a:buFont typeface="Arial" panose="020B0604020202020204" pitchFamily="34" charset="0"/>
              <a:buChar char="•"/>
            </a:pPr>
            <a:r>
              <a:rPr lang="en-US" sz="1100" dirty="0" smtClean="0">
                <a:latin typeface="+mj-lt"/>
                <a:ea typeface="Calibri" panose="020F0502020204030204" pitchFamily="34" charset="0"/>
                <a:cs typeface="Times New Roman" panose="02020603050405020304" pitchFamily="18" charset="0"/>
              </a:rPr>
              <a:t>Miller, Michael, and </a:t>
            </a:r>
            <a:r>
              <a:rPr lang="en-US" sz="1100" dirty="0" err="1" smtClean="0">
                <a:latin typeface="+mj-lt"/>
                <a:ea typeface="Calibri" panose="020F0502020204030204" pitchFamily="34" charset="0"/>
                <a:cs typeface="Times New Roman" panose="02020603050405020304" pitchFamily="18" charset="0"/>
              </a:rPr>
              <a:t>Temilolu</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Olayinka</a:t>
            </a:r>
            <a:r>
              <a:rPr lang="en-US" sz="1100" dirty="0" smtClean="0">
                <a:latin typeface="+mj-lt"/>
                <a:ea typeface="Calibri" panose="020F0502020204030204" pitchFamily="34" charset="0"/>
                <a:cs typeface="Times New Roman" panose="02020603050405020304" pitchFamily="18" charset="0"/>
              </a:rPr>
              <a:t> </a:t>
            </a:r>
            <a:r>
              <a:rPr lang="en-US" sz="1100" dirty="0" err="1" smtClean="0">
                <a:latin typeface="+mj-lt"/>
                <a:ea typeface="Calibri" panose="020F0502020204030204" pitchFamily="34" charset="0"/>
                <a:cs typeface="Times New Roman" panose="02020603050405020304" pitchFamily="18" charset="0"/>
              </a:rPr>
              <a:t>Aje</a:t>
            </a:r>
            <a:r>
              <a:rPr lang="en-US" sz="1100" dirty="0" smtClean="0">
                <a:latin typeface="+mj-lt"/>
                <a:ea typeface="Calibri" panose="020F0502020204030204" pitchFamily="34" charset="0"/>
                <a:cs typeface="Times New Roman" panose="02020603050405020304" pitchFamily="18" charset="0"/>
              </a:rPr>
              <a:t>. "Cardiovascular Disease: A Global Problem Extending into the Developing World." </a:t>
            </a:r>
            <a:r>
              <a:rPr lang="en-US" sz="1100" i="1" dirty="0" smtClean="0">
                <a:latin typeface="+mj-lt"/>
                <a:ea typeface="Calibri" panose="020F0502020204030204" pitchFamily="34" charset="0"/>
                <a:cs typeface="Times New Roman" panose="02020603050405020304" pitchFamily="18" charset="0"/>
              </a:rPr>
              <a:t>National Center for Biotechnology Information</a:t>
            </a:r>
            <a:r>
              <a:rPr lang="en-US" sz="1100" dirty="0" smtClean="0">
                <a:latin typeface="+mj-lt"/>
                <a:ea typeface="Calibri" panose="020F0502020204030204" pitchFamily="34" charset="0"/>
                <a:cs typeface="Times New Roman" panose="02020603050405020304" pitchFamily="18" charset="0"/>
              </a:rPr>
              <a:t>. World Journal of Cardiology, 31 Dec. 2009. Web. 02 Mar. 2014. </a:t>
            </a:r>
            <a:endParaRPr lang="en-US" sz="1100" dirty="0">
              <a:latin typeface="+mj-lt"/>
            </a:endParaRPr>
          </a:p>
        </p:txBody>
      </p:sp>
      <p:sp>
        <p:nvSpPr>
          <p:cNvPr id="6" name="Rectangle 5"/>
          <p:cNvSpPr/>
          <p:nvPr/>
        </p:nvSpPr>
        <p:spPr>
          <a:xfrm>
            <a:off x="474469" y="1799552"/>
            <a:ext cx="10949210" cy="261610"/>
          </a:xfrm>
          <a:prstGeom prst="rect">
            <a:avLst/>
          </a:prstGeom>
        </p:spPr>
        <p:txBody>
          <a:bodyPr wrap="square">
            <a:spAutoFit/>
          </a:bodyPr>
          <a:lstStyle/>
          <a:p>
            <a:pPr marL="171450" indent="-171450">
              <a:buFont typeface="Arial" panose="020B0604020202020204" pitchFamily="34" charset="0"/>
              <a:buChar char="•"/>
            </a:pPr>
            <a:r>
              <a:rPr lang="en-US" sz="1100" dirty="0">
                <a:latin typeface="+mj-lt"/>
                <a:ea typeface="Calibri" panose="020F0502020204030204" pitchFamily="34" charset="0"/>
                <a:cs typeface="Times New Roman" panose="02020603050405020304" pitchFamily="18" charset="0"/>
              </a:rPr>
              <a:t>"Global Facts &amp; Map." </a:t>
            </a:r>
            <a:r>
              <a:rPr lang="en-US" sz="1100" i="1" dirty="0">
                <a:latin typeface="+mj-lt"/>
                <a:ea typeface="Calibri" panose="020F0502020204030204" pitchFamily="34" charset="0"/>
                <a:cs typeface="Times New Roman" panose="02020603050405020304" pitchFamily="18" charset="0"/>
              </a:rPr>
              <a:t>World-heart-federation.org</a:t>
            </a:r>
            <a:r>
              <a:rPr lang="en-US" sz="1100" dirty="0">
                <a:latin typeface="+mj-lt"/>
                <a:ea typeface="Calibri" panose="020F0502020204030204" pitchFamily="34" charset="0"/>
                <a:cs typeface="Times New Roman" panose="02020603050405020304" pitchFamily="18" charset="0"/>
              </a:rPr>
              <a:t>. World Heart Federation, </a:t>
            </a:r>
            <a:r>
              <a:rPr lang="en-US" sz="1100" dirty="0" err="1">
                <a:latin typeface="+mj-lt"/>
                <a:ea typeface="Calibri" panose="020F0502020204030204" pitchFamily="34" charset="0"/>
                <a:cs typeface="Times New Roman" panose="02020603050405020304" pitchFamily="18" charset="0"/>
              </a:rPr>
              <a:t>n.d.</a:t>
            </a:r>
            <a:r>
              <a:rPr lang="en-US" sz="1100" dirty="0">
                <a:latin typeface="+mj-lt"/>
                <a:ea typeface="Calibri" panose="020F0502020204030204" pitchFamily="34" charset="0"/>
                <a:cs typeface="Times New Roman" panose="02020603050405020304" pitchFamily="18" charset="0"/>
              </a:rPr>
              <a:t> Web. </a:t>
            </a:r>
            <a:r>
              <a:rPr lang="en-US" sz="1100" dirty="0" smtClean="0">
                <a:latin typeface="+mj-lt"/>
                <a:ea typeface="Calibri" panose="020F0502020204030204" pitchFamily="34" charset="0"/>
                <a:cs typeface="Times New Roman" panose="02020603050405020304" pitchFamily="18" charset="0"/>
              </a:rPr>
              <a:t>27 </a:t>
            </a:r>
            <a:r>
              <a:rPr lang="en-US" sz="1100" dirty="0">
                <a:latin typeface="+mj-lt"/>
                <a:ea typeface="Calibri" panose="020F0502020204030204" pitchFamily="34" charset="0"/>
                <a:cs typeface="Times New Roman" panose="02020603050405020304" pitchFamily="18" charset="0"/>
              </a:rPr>
              <a:t>Feb. 2014.</a:t>
            </a:r>
            <a:endParaRPr lang="en-US" sz="1100" dirty="0">
              <a:latin typeface="+mj-lt"/>
            </a:endParaRPr>
          </a:p>
        </p:txBody>
      </p:sp>
      <p:sp>
        <p:nvSpPr>
          <p:cNvPr id="7" name="Rectangle 6"/>
          <p:cNvSpPr/>
          <p:nvPr/>
        </p:nvSpPr>
        <p:spPr>
          <a:xfrm>
            <a:off x="474469" y="2061162"/>
            <a:ext cx="8177618" cy="430887"/>
          </a:xfrm>
          <a:prstGeom prst="rect">
            <a:avLst/>
          </a:prstGeom>
        </p:spPr>
        <p:txBody>
          <a:bodyPr wrap="square">
            <a:spAutoFit/>
          </a:bodyPr>
          <a:lstStyle/>
          <a:p>
            <a:pPr marL="171450" indent="-171450">
              <a:buFont typeface="Arial" panose="020B0604020202020204" pitchFamily="34" charset="0"/>
              <a:buChar char="•"/>
            </a:pPr>
            <a:r>
              <a:rPr lang="en-US" sz="1100" dirty="0">
                <a:latin typeface="+mj-lt"/>
                <a:ea typeface="Calibri" panose="020F0502020204030204" pitchFamily="34" charset="0"/>
                <a:cs typeface="Times New Roman" panose="02020603050405020304" pitchFamily="18" charset="0"/>
              </a:rPr>
              <a:t>"Ukraine Maps." </a:t>
            </a:r>
            <a:r>
              <a:rPr lang="en-US" sz="1100" i="1" dirty="0">
                <a:latin typeface="+mj-lt"/>
                <a:ea typeface="Calibri" panose="020F0502020204030204" pitchFamily="34" charset="0"/>
                <a:cs typeface="Times New Roman" panose="02020603050405020304" pitchFamily="18" charset="0"/>
              </a:rPr>
              <a:t>Russia Ukraine Travel Information from Independent Guides and </a:t>
            </a:r>
            <a:r>
              <a:rPr lang="en-US" sz="1100" i="1" dirty="0" smtClean="0">
                <a:latin typeface="+mj-lt"/>
                <a:ea typeface="Calibri" panose="020F0502020204030204" pitchFamily="34" charset="0"/>
                <a:cs typeface="Times New Roman" panose="02020603050405020304" pitchFamily="18" charset="0"/>
              </a:rPr>
              <a:t>Interpreters</a:t>
            </a:r>
            <a:r>
              <a:rPr lang="en-US" sz="1100" dirty="0">
                <a:latin typeface="+mj-lt"/>
                <a:ea typeface="Calibri" panose="020F0502020204030204" pitchFamily="34" charset="0"/>
                <a:cs typeface="Times New Roman" panose="02020603050405020304" pitchFamily="18" charset="0"/>
              </a:rPr>
              <a:t>. Russia-Ukraine-Travel, </a:t>
            </a:r>
            <a:r>
              <a:rPr lang="en-US" sz="1100" dirty="0" err="1">
                <a:latin typeface="+mj-lt"/>
                <a:ea typeface="Calibri" panose="020F0502020204030204" pitchFamily="34" charset="0"/>
                <a:cs typeface="Times New Roman" panose="02020603050405020304" pitchFamily="18" charset="0"/>
              </a:rPr>
              <a:t>n.d.</a:t>
            </a:r>
            <a:r>
              <a:rPr lang="en-US" sz="1100" dirty="0">
                <a:latin typeface="+mj-lt"/>
                <a:ea typeface="Calibri" panose="020F0502020204030204" pitchFamily="34" charset="0"/>
                <a:cs typeface="Times New Roman" panose="02020603050405020304" pitchFamily="18" charset="0"/>
              </a:rPr>
              <a:t> Web. 02 Mar. 2014. </a:t>
            </a:r>
            <a:endParaRPr lang="en-US" sz="1100" dirty="0">
              <a:latin typeface="+mj-lt"/>
            </a:endParaRPr>
          </a:p>
        </p:txBody>
      </p:sp>
      <p:sp>
        <p:nvSpPr>
          <p:cNvPr id="8" name="Rectangle 7"/>
          <p:cNvSpPr/>
          <p:nvPr/>
        </p:nvSpPr>
        <p:spPr>
          <a:xfrm>
            <a:off x="474469" y="2492049"/>
            <a:ext cx="8177618" cy="430887"/>
          </a:xfrm>
          <a:prstGeom prst="rect">
            <a:avLst/>
          </a:prstGeom>
        </p:spPr>
        <p:txBody>
          <a:bodyPr wrap="square">
            <a:spAutoFit/>
          </a:bodyPr>
          <a:lstStyle/>
          <a:p>
            <a:pPr marL="171450" indent="-171450">
              <a:buFont typeface="Arial" panose="020B0604020202020204" pitchFamily="34" charset="0"/>
              <a:buChar char="•"/>
            </a:pPr>
            <a:r>
              <a:rPr lang="en-US" sz="1100" dirty="0">
                <a:latin typeface="+mj-lt"/>
                <a:ea typeface="Calibri" panose="020F0502020204030204" pitchFamily="34" charset="0"/>
                <a:cs typeface="Times New Roman" panose="02020603050405020304" pitchFamily="18" charset="0"/>
              </a:rPr>
              <a:t>"Cut Your Cardiovascular Risk by 45% by Reducing Your A1C by 1%!" </a:t>
            </a:r>
            <a:r>
              <a:rPr lang="en-US" sz="1100" i="1" dirty="0">
                <a:latin typeface="+mj-lt"/>
                <a:ea typeface="Calibri" panose="020F0502020204030204" pitchFamily="34" charset="0"/>
                <a:cs typeface="Times New Roman" panose="02020603050405020304" pitchFamily="18" charset="0"/>
              </a:rPr>
              <a:t>Digital Health </a:t>
            </a:r>
            <a:r>
              <a:rPr lang="en-US" sz="1100" i="1" dirty="0" smtClean="0">
                <a:latin typeface="+mj-lt"/>
                <a:ea typeface="Calibri" panose="020F0502020204030204" pitchFamily="34" charset="0"/>
                <a:cs typeface="Times New Roman" panose="02020603050405020304" pitchFamily="18" charset="0"/>
              </a:rPr>
              <a:t>Technology</a:t>
            </a:r>
            <a:r>
              <a:rPr lang="en-US" sz="1100" dirty="0">
                <a:latin typeface="+mj-lt"/>
                <a:ea typeface="Calibri" panose="020F0502020204030204" pitchFamily="34" charset="0"/>
                <a:cs typeface="Times New Roman" panose="02020603050405020304" pitchFamily="18" charset="0"/>
              </a:rPr>
              <a:t>. Digital Health Technology, 22 Oct. 2013. Web. 26 Mar. 2014. </a:t>
            </a:r>
            <a:endParaRPr lang="en-US" sz="1100" dirty="0">
              <a:latin typeface="+mj-lt"/>
            </a:endParaRPr>
          </a:p>
        </p:txBody>
      </p:sp>
      <p:sp>
        <p:nvSpPr>
          <p:cNvPr id="9" name="Rectangle 8"/>
          <p:cNvSpPr/>
          <p:nvPr/>
        </p:nvSpPr>
        <p:spPr>
          <a:xfrm>
            <a:off x="474470" y="2953059"/>
            <a:ext cx="8177618" cy="430450"/>
          </a:xfrm>
          <a:prstGeom prst="rect">
            <a:avLst/>
          </a:prstGeom>
        </p:spPr>
        <p:txBody>
          <a:bodyPr wrap="square">
            <a:spAutoFit/>
          </a:bodyPr>
          <a:lstStyle/>
          <a:p>
            <a:pPr marL="171450" indent="-171450">
              <a:buFont typeface="Arial" panose="020B0604020202020204" pitchFamily="34" charset="0"/>
              <a:buChar char="•"/>
            </a:pPr>
            <a:r>
              <a:rPr lang="en-US" sz="1100" dirty="0" err="1">
                <a:latin typeface="+mj-lt"/>
                <a:ea typeface="Calibri" panose="020F0502020204030204" pitchFamily="34" charset="0"/>
                <a:cs typeface="Times New Roman" panose="02020603050405020304" pitchFamily="18" charset="0"/>
              </a:rPr>
              <a:t>Rudnieva</a:t>
            </a:r>
            <a:r>
              <a:rPr lang="en-US" sz="1100" dirty="0">
                <a:latin typeface="+mj-lt"/>
                <a:ea typeface="Calibri" panose="020F0502020204030204" pitchFamily="34" charset="0"/>
                <a:cs typeface="Times New Roman" panose="02020603050405020304" pitchFamily="18" charset="0"/>
              </a:rPr>
              <a:t>, </a:t>
            </a:r>
            <a:r>
              <a:rPr lang="en-US" sz="1100" dirty="0" err="1">
                <a:latin typeface="+mj-lt"/>
                <a:ea typeface="Calibri" panose="020F0502020204030204" pitchFamily="34" charset="0"/>
                <a:cs typeface="Times New Roman" panose="02020603050405020304" pitchFamily="18" charset="0"/>
              </a:rPr>
              <a:t>Olha</a:t>
            </a:r>
            <a:r>
              <a:rPr lang="en-US" sz="1100" dirty="0">
                <a:latin typeface="+mj-lt"/>
                <a:ea typeface="Calibri" panose="020F0502020204030204" pitchFamily="34" charset="0"/>
                <a:cs typeface="Times New Roman" panose="02020603050405020304" pitchFamily="18" charset="0"/>
              </a:rPr>
              <a:t>. "Heart Disease Kills 450,000 Ukrainians Annually." </a:t>
            </a:r>
            <a:r>
              <a:rPr lang="en-US" sz="1100" i="1" dirty="0">
                <a:latin typeface="+mj-lt"/>
                <a:ea typeface="Calibri" panose="020F0502020204030204" pitchFamily="34" charset="0"/>
                <a:cs typeface="Times New Roman" panose="02020603050405020304" pitchFamily="18" charset="0"/>
              </a:rPr>
              <a:t>Heart Disease </a:t>
            </a:r>
            <a:r>
              <a:rPr lang="en-US" sz="1100" i="1" dirty="0" smtClean="0">
                <a:latin typeface="+mj-lt"/>
                <a:ea typeface="Calibri" panose="020F0502020204030204" pitchFamily="34" charset="0"/>
                <a:cs typeface="Times New Roman" panose="02020603050405020304" pitchFamily="18" charset="0"/>
              </a:rPr>
              <a:t>Kills </a:t>
            </a:r>
            <a:r>
              <a:rPr lang="en-US" sz="1100" i="1" dirty="0">
                <a:latin typeface="+mj-lt"/>
                <a:ea typeface="Calibri" panose="020F0502020204030204" pitchFamily="34" charset="0"/>
                <a:cs typeface="Times New Roman" panose="02020603050405020304" pitchFamily="18" charset="0"/>
              </a:rPr>
              <a:t>450,000 Ukrainians Annually</a:t>
            </a:r>
            <a:r>
              <a:rPr lang="en-US" sz="1100" dirty="0">
                <a:latin typeface="+mj-lt"/>
                <a:ea typeface="Calibri" panose="020F0502020204030204" pitchFamily="34" charset="0"/>
                <a:cs typeface="Times New Roman" panose="02020603050405020304" pitchFamily="18" charset="0"/>
              </a:rPr>
              <a:t>. Day.kiev.ua/, 18 Nov. 2003. Web. 02 Mar. </a:t>
            </a:r>
            <a:r>
              <a:rPr lang="en-US" sz="1100" dirty="0" smtClean="0">
                <a:latin typeface="+mj-lt"/>
                <a:ea typeface="Calibri" panose="020F0502020204030204" pitchFamily="34" charset="0"/>
                <a:cs typeface="Times New Roman" panose="02020603050405020304" pitchFamily="18" charset="0"/>
              </a:rPr>
              <a:t>2014</a:t>
            </a:r>
            <a:r>
              <a:rPr lang="en-US" sz="1100" dirty="0">
                <a:latin typeface="+mj-lt"/>
                <a:ea typeface="Calibri" panose="020F0502020204030204" pitchFamily="34" charset="0"/>
                <a:cs typeface="Times New Roman" panose="02020603050405020304" pitchFamily="18" charset="0"/>
              </a:rPr>
              <a:t>. </a:t>
            </a:r>
            <a:endParaRPr lang="en-US" sz="1100" dirty="0">
              <a:latin typeface="+mj-lt"/>
            </a:endParaRPr>
          </a:p>
        </p:txBody>
      </p:sp>
      <p:sp>
        <p:nvSpPr>
          <p:cNvPr id="10" name="Rectangle 9"/>
          <p:cNvSpPr/>
          <p:nvPr/>
        </p:nvSpPr>
        <p:spPr>
          <a:xfrm>
            <a:off x="474470" y="3389484"/>
            <a:ext cx="8177617" cy="430887"/>
          </a:xfrm>
          <a:prstGeom prst="rect">
            <a:avLst/>
          </a:prstGeom>
        </p:spPr>
        <p:txBody>
          <a:bodyPr wrap="square">
            <a:spAutoFit/>
          </a:bodyPr>
          <a:lstStyle/>
          <a:p>
            <a:pPr marL="171450" indent="-171450">
              <a:spcAft>
                <a:spcPts val="800"/>
              </a:spcAft>
              <a:buFont typeface="Arial" panose="020B0604020202020204" pitchFamily="34" charset="0"/>
              <a:buChar char="•"/>
            </a:pPr>
            <a:r>
              <a:rPr lang="en-US" sz="1100" dirty="0" err="1">
                <a:latin typeface="+mj-lt"/>
                <a:ea typeface="Calibri" panose="020F0502020204030204" pitchFamily="34" charset="0"/>
                <a:cs typeface="Times New Roman" panose="02020603050405020304" pitchFamily="18" charset="0"/>
              </a:rPr>
              <a:t>Lekhan</a:t>
            </a:r>
            <a:r>
              <a:rPr lang="en-US" sz="1100" dirty="0">
                <a:latin typeface="+mj-lt"/>
                <a:ea typeface="Calibri" panose="020F0502020204030204" pitchFamily="34" charset="0"/>
                <a:cs typeface="Times New Roman" panose="02020603050405020304" pitchFamily="18" charset="0"/>
              </a:rPr>
              <a:t>, Valeria, </a:t>
            </a:r>
            <a:r>
              <a:rPr lang="en-US" sz="1100" dirty="0" err="1">
                <a:latin typeface="+mj-lt"/>
                <a:ea typeface="Calibri" panose="020F0502020204030204" pitchFamily="34" charset="0"/>
                <a:cs typeface="Times New Roman" panose="02020603050405020304" pitchFamily="18" charset="0"/>
              </a:rPr>
              <a:t>Volodomyr</a:t>
            </a:r>
            <a:r>
              <a:rPr lang="en-US" sz="1100" dirty="0">
                <a:latin typeface="+mj-lt"/>
                <a:ea typeface="Calibri" panose="020F0502020204030204" pitchFamily="34" charset="0"/>
                <a:cs typeface="Times New Roman" panose="02020603050405020304" pitchFamily="18" charset="0"/>
              </a:rPr>
              <a:t> </a:t>
            </a:r>
            <a:r>
              <a:rPr lang="en-US" sz="1100" dirty="0" err="1">
                <a:latin typeface="+mj-lt"/>
                <a:ea typeface="Calibri" panose="020F0502020204030204" pitchFamily="34" charset="0"/>
                <a:cs typeface="Times New Roman" panose="02020603050405020304" pitchFamily="18" charset="0"/>
              </a:rPr>
              <a:t>Rudiy</a:t>
            </a:r>
            <a:r>
              <a:rPr lang="en-US" sz="1100" dirty="0">
                <a:latin typeface="+mj-lt"/>
                <a:ea typeface="Calibri" panose="020F0502020204030204" pitchFamily="34" charset="0"/>
                <a:cs typeface="Times New Roman" panose="02020603050405020304" pitchFamily="18" charset="0"/>
              </a:rPr>
              <a:t>, and Ellen Nolte. "Healthcare Systems </a:t>
            </a:r>
            <a:r>
              <a:rPr lang="en-US" sz="1100" dirty="0" err="1" smtClean="0">
                <a:latin typeface="+mj-lt"/>
                <a:ea typeface="Calibri" panose="020F0502020204030204" pitchFamily="34" charset="0"/>
                <a:cs typeface="Times New Roman" panose="02020603050405020304" pitchFamily="18" charset="0"/>
              </a:rPr>
              <a:t>inTransition</a:t>
            </a:r>
            <a:r>
              <a:rPr lang="en-US" sz="1100" dirty="0">
                <a:latin typeface="+mj-lt"/>
                <a:ea typeface="Calibri" panose="020F0502020204030204" pitchFamily="34" charset="0"/>
                <a:cs typeface="Times New Roman" panose="02020603050405020304" pitchFamily="18" charset="0"/>
              </a:rPr>
              <a:t>.”</a:t>
            </a:r>
            <a:r>
              <a:rPr lang="en-US" sz="1100" i="1" dirty="0">
                <a:latin typeface="+mj-lt"/>
                <a:ea typeface="Calibri" panose="020F0502020204030204" pitchFamily="34" charset="0"/>
                <a:cs typeface="Times New Roman" panose="02020603050405020304" pitchFamily="18" charset="0"/>
              </a:rPr>
              <a:t>Ukraine</a:t>
            </a:r>
            <a:r>
              <a:rPr lang="en-US" sz="1100" dirty="0">
                <a:latin typeface="+mj-lt"/>
                <a:ea typeface="Calibri" panose="020F0502020204030204" pitchFamily="34" charset="0"/>
                <a:cs typeface="Times New Roman" panose="02020603050405020304" pitchFamily="18" charset="0"/>
              </a:rPr>
              <a:t> (2004): 1-138. </a:t>
            </a:r>
            <a:r>
              <a:rPr lang="en-US" sz="1100" i="1" dirty="0">
                <a:latin typeface="+mj-lt"/>
                <a:ea typeface="Calibri" panose="020F0502020204030204" pitchFamily="34" charset="0"/>
                <a:cs typeface="Times New Roman" panose="02020603050405020304" pitchFamily="18" charset="0"/>
              </a:rPr>
              <a:t>Euro.who.int</a:t>
            </a:r>
            <a:r>
              <a:rPr lang="en-US" sz="1100" dirty="0">
                <a:latin typeface="+mj-lt"/>
                <a:ea typeface="Calibri" panose="020F0502020204030204" pitchFamily="34" charset="0"/>
                <a:cs typeface="Times New Roman" panose="02020603050405020304" pitchFamily="18" charset="0"/>
              </a:rPr>
              <a:t>. Web. 02 Mar. 2014.</a:t>
            </a:r>
            <a:endParaRPr lang="en-US" sz="1100" dirty="0">
              <a:effectLst/>
              <a:latin typeface="+mj-lt"/>
              <a:ea typeface="Calibri" panose="020F0502020204030204" pitchFamily="34" charset="0"/>
              <a:cs typeface="Times New Roman" panose="02020603050405020304" pitchFamily="18" charset="0"/>
            </a:endParaRPr>
          </a:p>
        </p:txBody>
      </p:sp>
      <p:sp>
        <p:nvSpPr>
          <p:cNvPr id="11" name="Rectangle 10"/>
          <p:cNvSpPr/>
          <p:nvPr/>
        </p:nvSpPr>
        <p:spPr>
          <a:xfrm>
            <a:off x="474471" y="3820371"/>
            <a:ext cx="8177618" cy="430887"/>
          </a:xfrm>
          <a:prstGeom prst="rect">
            <a:avLst/>
          </a:prstGeom>
        </p:spPr>
        <p:txBody>
          <a:bodyPr wrap="square">
            <a:spAutoFit/>
          </a:bodyPr>
          <a:lstStyle/>
          <a:p>
            <a:pPr marL="171450" indent="-171450">
              <a:buFont typeface="Arial" panose="020B0604020202020204" pitchFamily="34" charset="0"/>
              <a:buChar char="•"/>
            </a:pPr>
            <a:r>
              <a:rPr lang="en-US" sz="1100" dirty="0">
                <a:latin typeface="+mj-lt"/>
                <a:ea typeface="Calibri" panose="020F0502020204030204" pitchFamily="34" charset="0"/>
                <a:cs typeface="Times New Roman" panose="02020603050405020304" pitchFamily="18" charset="0"/>
              </a:rPr>
              <a:t>Farmer, Jane. "Health Care in Rural Areas: The Answer Is Not More of The same." </a:t>
            </a:r>
            <a:r>
              <a:rPr lang="en-US" sz="1100" i="1" dirty="0">
                <a:latin typeface="+mj-lt"/>
              </a:rPr>
              <a:t>The </a:t>
            </a:r>
            <a:r>
              <a:rPr lang="en-US" sz="1100" i="1" dirty="0" smtClean="0">
                <a:latin typeface="+mj-lt"/>
              </a:rPr>
              <a:t>Conversation</a:t>
            </a:r>
            <a:r>
              <a:rPr lang="en-US" sz="1100" dirty="0">
                <a:latin typeface="+mj-lt"/>
              </a:rPr>
              <a:t>. </a:t>
            </a:r>
            <a:r>
              <a:rPr lang="en-US" sz="1100" dirty="0" err="1">
                <a:latin typeface="+mj-lt"/>
              </a:rPr>
              <a:t>N.p</a:t>
            </a:r>
            <a:r>
              <a:rPr lang="en-US" sz="1100" dirty="0">
                <a:latin typeface="+mj-lt"/>
              </a:rPr>
              <a:t>., 04 Sept. 2012. Web. 02 Apr. 2014. </a:t>
            </a:r>
          </a:p>
        </p:txBody>
      </p:sp>
    </p:spTree>
    <p:extLst>
      <p:ext uri="{BB962C8B-B14F-4D97-AF65-F5344CB8AC3E}">
        <p14:creationId xmlns:p14="http://schemas.microsoft.com/office/powerpoint/2010/main" val="16134149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889" y="1513117"/>
            <a:ext cx="3334278" cy="4332959"/>
          </a:xfrm>
        </p:spPr>
        <p:txBody>
          <a:bodyPr>
            <a:normAutofit fontScale="92500" lnSpcReduction="20000"/>
          </a:bodyPr>
          <a:lstStyle/>
          <a:p>
            <a:r>
              <a:rPr lang="en-US" dirty="0"/>
              <a:t>This chart shows that CVD is the number one cause of death in all regions except for sub-Saharan Africa; however when the analysis extends beyond adults aged 30 years and older, CVD is number one cause of death in all regions</a:t>
            </a:r>
            <a:r>
              <a:rPr lang="en-US" dirty="0" smtClean="0"/>
              <a:t>.</a:t>
            </a:r>
          </a:p>
          <a:p>
            <a:pPr marL="68580" indent="0">
              <a:buNone/>
            </a:pPr>
            <a:endParaRPr lang="en-US" dirty="0"/>
          </a:p>
          <a:p>
            <a:r>
              <a:rPr lang="en-US" dirty="0"/>
              <a:t>(NCBI, 2009).</a:t>
            </a:r>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Global Overview</a:t>
            </a:r>
            <a:endParaRPr lang="en-US" sz="3200" dirty="0"/>
          </a:p>
        </p:txBody>
      </p:sp>
      <p:pic>
        <p:nvPicPr>
          <p:cNvPr id="5" name="Content Placeholder 4" descr="An external file that holds a picture, illustration, etc.&#10;Object name is WJC-1-3-g00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45167" y="2079556"/>
            <a:ext cx="4483640" cy="3070486"/>
          </a:xfrm>
          <a:prstGeom prst="rect">
            <a:avLst/>
          </a:prstGeom>
          <a:noFill/>
          <a:ln>
            <a:noFill/>
          </a:ln>
        </p:spPr>
      </p:pic>
    </p:spTree>
    <p:extLst>
      <p:ext uri="{BB962C8B-B14F-4D97-AF65-F5344CB8AC3E}">
        <p14:creationId xmlns:p14="http://schemas.microsoft.com/office/powerpoint/2010/main" val="31890886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digitalhealthtechnology.com/wp-content/uploads/2013/10/Cardiovascular-Disease.jpg"/>
          <p:cNvPicPr/>
          <p:nvPr/>
        </p:nvPicPr>
        <p:blipFill>
          <a:blip r:embed="rId2">
            <a:extLst>
              <a:ext uri="{28A0092B-C50C-407E-A947-70E740481C1C}">
                <a14:useLocalDpi xmlns:a14="http://schemas.microsoft.com/office/drawing/2010/main" val="0"/>
              </a:ext>
            </a:extLst>
          </a:blip>
          <a:srcRect/>
          <a:stretch>
            <a:fillRect/>
          </a:stretch>
        </p:blipFill>
        <p:spPr bwMode="auto">
          <a:xfrm>
            <a:off x="6140191" y="3778424"/>
            <a:ext cx="2522994" cy="2449003"/>
          </a:xfrm>
          <a:prstGeom prst="rect">
            <a:avLst/>
          </a:prstGeom>
          <a:noFill/>
          <a:ln>
            <a:noFill/>
          </a:ln>
        </p:spPr>
      </p:pic>
      <p:sp>
        <p:nvSpPr>
          <p:cNvPr id="3" name="Content Placeholder 2"/>
          <p:cNvSpPr>
            <a:spLocks noGrp="1"/>
          </p:cNvSpPr>
          <p:nvPr>
            <p:ph idx="1"/>
          </p:nvPr>
        </p:nvSpPr>
        <p:spPr>
          <a:xfrm>
            <a:off x="1043492" y="1553648"/>
            <a:ext cx="5685303" cy="4278982"/>
          </a:xfrm>
        </p:spPr>
        <p:txBody>
          <a:bodyPr>
            <a:normAutofit fontScale="77500" lnSpcReduction="20000"/>
          </a:bodyPr>
          <a:lstStyle/>
          <a:p>
            <a:r>
              <a:rPr lang="en-US" sz="2900" u="sng" dirty="0" smtClean="0"/>
              <a:t>Misconceptions: </a:t>
            </a:r>
          </a:p>
          <a:p>
            <a:pPr lvl="1"/>
            <a:r>
              <a:rPr lang="en-US" dirty="0" smtClean="0"/>
              <a:t>Wealthy</a:t>
            </a:r>
          </a:p>
          <a:p>
            <a:pPr lvl="1"/>
            <a:r>
              <a:rPr lang="en-US" dirty="0" smtClean="0"/>
              <a:t>Industrialized Societies </a:t>
            </a:r>
          </a:p>
          <a:p>
            <a:pPr marL="68580" indent="0">
              <a:buNone/>
            </a:pPr>
            <a:endParaRPr lang="en-US" dirty="0" smtClean="0"/>
          </a:p>
          <a:p>
            <a:r>
              <a:rPr lang="en-US" sz="2900" u="sng" dirty="0" smtClean="0"/>
              <a:t>Truth: </a:t>
            </a:r>
          </a:p>
          <a:p>
            <a:pPr lvl="1"/>
            <a:r>
              <a:rPr lang="en-US" dirty="0" smtClean="0"/>
              <a:t>High number of infectious diseases cases, and have taken precedent over this epidemic. </a:t>
            </a:r>
          </a:p>
          <a:p>
            <a:pPr lvl="1"/>
            <a:r>
              <a:rPr lang="en-US" dirty="0" smtClean="0"/>
              <a:t>No policy fits every situation</a:t>
            </a:r>
          </a:p>
          <a:p>
            <a:pPr lvl="1"/>
            <a:r>
              <a:rPr lang="en-US" dirty="0" smtClean="0"/>
              <a:t>Hypertension</a:t>
            </a:r>
          </a:p>
          <a:p>
            <a:pPr lvl="1"/>
            <a:r>
              <a:rPr lang="en-US" dirty="0" smtClean="0"/>
              <a:t>Smoking</a:t>
            </a:r>
          </a:p>
          <a:p>
            <a:pPr lvl="1"/>
            <a:r>
              <a:rPr lang="en-US" dirty="0" smtClean="0"/>
              <a:t>Obesity (due to poor diet and/ lack of physical activity)</a:t>
            </a:r>
          </a:p>
          <a:p>
            <a:pPr lvl="1"/>
            <a:r>
              <a:rPr lang="en-US" dirty="0" smtClean="0"/>
              <a:t>Hyperlipidemia</a:t>
            </a:r>
          </a:p>
          <a:p>
            <a:pPr lvl="1"/>
            <a:r>
              <a:rPr lang="en-US" dirty="0" smtClean="0"/>
              <a:t>Genetic predisposition</a:t>
            </a:r>
          </a:p>
          <a:p>
            <a:pPr lvl="1"/>
            <a:r>
              <a:rPr lang="en-US" dirty="0" smtClean="0">
                <a:ea typeface="Calibri" panose="020F0502020204030204" pitchFamily="34" charset="0"/>
                <a:cs typeface="Times New Roman" panose="02020603050405020304" pitchFamily="18" charset="0"/>
              </a:rPr>
              <a:t>(Miller, 2009)</a:t>
            </a:r>
            <a:endParaRPr lang="en-US" dirty="0" smtClean="0"/>
          </a:p>
          <a:p>
            <a:pPr lvl="0"/>
            <a:endParaRPr lang="en-US" dirty="0" smtClean="0"/>
          </a:p>
          <a:p>
            <a:pPr lvl="0"/>
            <a:endParaRPr lang="en-US" dirty="0" smtClean="0"/>
          </a:p>
          <a:p>
            <a:endParaRPr lang="en-US" dirty="0" smtClean="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Risk Factors</a:t>
            </a:r>
            <a:endParaRPr lang="en-US" sz="3200" dirty="0"/>
          </a:p>
        </p:txBody>
      </p:sp>
      <p:sp>
        <p:nvSpPr>
          <p:cNvPr id="6" name="Rectangle 5"/>
          <p:cNvSpPr/>
          <p:nvPr/>
        </p:nvSpPr>
        <p:spPr>
          <a:xfrm>
            <a:off x="6277558" y="6227427"/>
            <a:ext cx="2385627" cy="271485"/>
          </a:xfrm>
          <a:prstGeom prst="rect">
            <a:avLst/>
          </a:prstGeom>
        </p:spPr>
        <p:txBody>
          <a:bodyPr wrap="none">
            <a:spAutoFit/>
          </a:bodyPr>
          <a:lstStyle/>
          <a:p>
            <a:pPr>
              <a:lnSpc>
                <a:spcPct val="107000"/>
              </a:lnSpc>
              <a:spcAft>
                <a:spcPts val="800"/>
              </a:spcAft>
              <a:tabLst>
                <a:tab pos="2381250" algn="l"/>
              </a:tabLst>
            </a:pPr>
            <a:r>
              <a:rPr lang="en-US" sz="1100" dirty="0">
                <a:ea typeface="Calibri" panose="020F0502020204030204" pitchFamily="34" charset="0"/>
                <a:cs typeface="Arial" panose="020B0604020202020204" pitchFamily="34" charset="0"/>
              </a:rPr>
              <a:t>(Digital Health Technology 2013)</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581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3210053"/>
            <a:ext cx="6777317" cy="2622576"/>
          </a:xfrm>
        </p:spPr>
        <p:txBody>
          <a:bodyPr>
            <a:normAutofit fontScale="92500" lnSpcReduction="10000"/>
          </a:bodyPr>
          <a:lstStyle/>
          <a:p>
            <a:r>
              <a:rPr lang="en-US" dirty="0"/>
              <a:t>2.4 million new cases registered annually.</a:t>
            </a:r>
          </a:p>
          <a:p>
            <a:r>
              <a:rPr lang="en-US" dirty="0"/>
              <a:t>450,000 deaths annually</a:t>
            </a:r>
          </a:p>
          <a:p>
            <a:r>
              <a:rPr lang="en-US" dirty="0"/>
              <a:t>35,000 need surgery/6,000 receive it.</a:t>
            </a:r>
          </a:p>
          <a:p>
            <a:r>
              <a:rPr lang="en-US" dirty="0"/>
              <a:t>Kills 130 working age adults each day.</a:t>
            </a:r>
          </a:p>
          <a:p>
            <a:r>
              <a:rPr lang="en-US" dirty="0"/>
              <a:t>Causes loss of human and economical potential. </a:t>
            </a:r>
            <a:endParaRPr lang="en-US" dirty="0" smtClean="0"/>
          </a:p>
          <a:p>
            <a:r>
              <a:rPr lang="en-US" dirty="0" smtClean="0"/>
              <a:t>(</a:t>
            </a:r>
            <a:r>
              <a:rPr lang="en-US" dirty="0" err="1" smtClean="0"/>
              <a:t>Rudnieva</a:t>
            </a:r>
            <a:r>
              <a:rPr lang="en-US" dirty="0" smtClean="0"/>
              <a:t>, 2003)</a:t>
            </a:r>
            <a:endParaRPr lang="en-US" dirty="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Overview in Ukraine</a:t>
            </a:r>
            <a:endParaRPr lang="en-US" sz="3200" dirty="0"/>
          </a:p>
        </p:txBody>
      </p:sp>
      <p:pic>
        <p:nvPicPr>
          <p:cNvPr id="5" name="Picture 4" descr="Ukraine map."/>
          <p:cNvPicPr/>
          <p:nvPr/>
        </p:nvPicPr>
        <p:blipFill>
          <a:blip r:embed="rId2">
            <a:extLst>
              <a:ext uri="{28A0092B-C50C-407E-A947-70E740481C1C}">
                <a14:useLocalDpi xmlns:a14="http://schemas.microsoft.com/office/drawing/2010/main" val="0"/>
              </a:ext>
            </a:extLst>
          </a:blip>
          <a:srcRect/>
          <a:stretch>
            <a:fillRect/>
          </a:stretch>
        </p:blipFill>
        <p:spPr bwMode="auto">
          <a:xfrm>
            <a:off x="1156691" y="1377971"/>
            <a:ext cx="2416145" cy="1391573"/>
          </a:xfrm>
          <a:prstGeom prst="rect">
            <a:avLst/>
          </a:prstGeom>
          <a:noFill/>
          <a:ln>
            <a:noFill/>
          </a:ln>
        </p:spPr>
      </p:pic>
      <p:pic>
        <p:nvPicPr>
          <p:cNvPr id="6" name="Picture 5" descr="http://www.russia-ukraine-travel.com/images/map-ukraine-wor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372" y="1377971"/>
            <a:ext cx="2387947" cy="1391573"/>
          </a:xfrm>
          <a:prstGeom prst="rect">
            <a:avLst/>
          </a:prstGeom>
          <a:noFill/>
          <a:ln>
            <a:noFill/>
          </a:ln>
        </p:spPr>
      </p:pic>
      <p:sp>
        <p:nvSpPr>
          <p:cNvPr id="7" name="Rectangle 6"/>
          <p:cNvSpPr/>
          <p:nvPr/>
        </p:nvSpPr>
        <p:spPr>
          <a:xfrm>
            <a:off x="-605119" y="2800289"/>
            <a:ext cx="5782235" cy="287771"/>
          </a:xfrm>
          <a:prstGeom prst="rect">
            <a:avLst/>
          </a:prstGeom>
        </p:spPr>
        <p:txBody>
          <a:bodyPr wrap="square">
            <a:spAutoFit/>
          </a:bodyPr>
          <a:lstStyle/>
          <a:p>
            <a:pPr marL="1371600" marR="0" indent="457200">
              <a:lnSpc>
                <a:spcPct val="107000"/>
              </a:lnSpc>
              <a:spcBef>
                <a:spcPts val="0"/>
              </a:spcBef>
              <a:spcAft>
                <a:spcPts val="800"/>
              </a:spcAft>
            </a:pPr>
            <a:r>
              <a:rPr lang="en-US" sz="1200" dirty="0">
                <a:ea typeface="Calibri" panose="020F0502020204030204" pitchFamily="34" charset="0"/>
                <a:cs typeface="Arial" panose="020B0604020202020204" pitchFamily="34" charset="0"/>
              </a:rPr>
              <a:t>(Russia Ukraine Travel 2005)</a:t>
            </a:r>
            <a:endParaRPr lang="en-US" sz="1200" dirty="0">
              <a:ea typeface="Calibri" panose="020F0502020204030204" pitchFamily="34" charset="0"/>
              <a:cs typeface="Times New Roman" panose="02020603050405020304" pitchFamily="18" charset="0"/>
            </a:endParaRPr>
          </a:p>
        </p:txBody>
      </p:sp>
      <p:sp>
        <p:nvSpPr>
          <p:cNvPr id="9" name="Rectangle 8"/>
          <p:cNvSpPr/>
          <p:nvPr/>
        </p:nvSpPr>
        <p:spPr>
          <a:xfrm>
            <a:off x="4952372" y="2811061"/>
            <a:ext cx="2192127" cy="276999"/>
          </a:xfrm>
          <a:prstGeom prst="rect">
            <a:avLst/>
          </a:prstGeom>
        </p:spPr>
        <p:txBody>
          <a:bodyPr wrap="none">
            <a:spAutoFit/>
          </a:bodyPr>
          <a:lstStyle/>
          <a:p>
            <a:r>
              <a:rPr lang="en-US" sz="1200" dirty="0">
                <a:ea typeface="Calibri" panose="020F0502020204030204" pitchFamily="34" charset="0"/>
                <a:cs typeface="Arial" panose="020B0604020202020204" pitchFamily="34" charset="0"/>
              </a:rPr>
              <a:t>(Russia Ukraine Travel 2005)</a:t>
            </a:r>
            <a:endParaRPr lang="en-US" sz="1200" dirty="0"/>
          </a:p>
        </p:txBody>
      </p:sp>
    </p:spTree>
    <p:extLst>
      <p:ext uri="{BB962C8B-B14F-4D97-AF65-F5344CB8AC3E}">
        <p14:creationId xmlns:p14="http://schemas.microsoft.com/office/powerpoint/2010/main" val="32812097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067" y="1279005"/>
            <a:ext cx="8083065" cy="2573060"/>
          </a:xfrm>
        </p:spPr>
        <p:txBody>
          <a:bodyPr>
            <a:normAutofit fontScale="92500" lnSpcReduction="10000"/>
          </a:bodyPr>
          <a:lstStyle/>
          <a:p>
            <a:r>
              <a:rPr lang="en-US" dirty="0"/>
              <a:t>Nearly 1/3 of the population live in rural areas.</a:t>
            </a:r>
          </a:p>
          <a:p>
            <a:r>
              <a:rPr lang="en-US" dirty="0"/>
              <a:t>Some areas as low as 30-70 people per km^2.</a:t>
            </a:r>
          </a:p>
          <a:p>
            <a:r>
              <a:rPr lang="en-US" dirty="0"/>
              <a:t>Limits the amount of doctors and nurses available</a:t>
            </a:r>
          </a:p>
          <a:p>
            <a:r>
              <a:rPr lang="en-US" dirty="0"/>
              <a:t>Expenses high/ Income low</a:t>
            </a:r>
          </a:p>
          <a:p>
            <a:r>
              <a:rPr lang="en-US" dirty="0"/>
              <a:t>One Doctor is responsible for 1000-1300 patients over a larger land area. </a:t>
            </a:r>
            <a:endParaRPr lang="en-US" dirty="0" smtClean="0"/>
          </a:p>
          <a:p>
            <a:r>
              <a:rPr lang="en-US" sz="2200" dirty="0">
                <a:ea typeface="Calibri" panose="020F0502020204030204" pitchFamily="34" charset="0"/>
                <a:cs typeface="Times New Roman" panose="02020603050405020304" pitchFamily="18" charset="0"/>
              </a:rPr>
              <a:t>(</a:t>
            </a:r>
            <a:r>
              <a:rPr lang="en-US" sz="2200" dirty="0" err="1">
                <a:ea typeface="Calibri" panose="020F0502020204030204" pitchFamily="34" charset="0"/>
                <a:cs typeface="Times New Roman" panose="02020603050405020304" pitchFamily="18" charset="0"/>
              </a:rPr>
              <a:t>Lekhan</a:t>
            </a:r>
            <a:r>
              <a:rPr lang="en-US" sz="2200" dirty="0">
                <a:ea typeface="Calibri" panose="020F0502020204030204" pitchFamily="34" charset="0"/>
                <a:cs typeface="Times New Roman" panose="02020603050405020304" pitchFamily="18" charset="0"/>
              </a:rPr>
              <a:t>, Valeria, </a:t>
            </a:r>
            <a:r>
              <a:rPr lang="en-US" sz="2200" dirty="0" err="1">
                <a:ea typeface="Calibri" panose="020F0502020204030204" pitchFamily="34" charset="0"/>
                <a:cs typeface="Times New Roman" panose="02020603050405020304" pitchFamily="18" charset="0"/>
              </a:rPr>
              <a:t>Rudiy</a:t>
            </a:r>
            <a:r>
              <a:rPr lang="en-US" sz="2200" dirty="0">
                <a:ea typeface="Calibri" panose="020F0502020204030204" pitchFamily="34" charset="0"/>
                <a:cs typeface="Times New Roman" panose="02020603050405020304" pitchFamily="18" charset="0"/>
              </a:rPr>
              <a:t>, Nolte, 2004)</a:t>
            </a:r>
            <a:endParaRPr lang="en-US" sz="2200" dirty="0"/>
          </a:p>
          <a:p>
            <a:endParaRPr lang="en-US" dirty="0" smtClean="0"/>
          </a:p>
          <a:p>
            <a:endParaRPr lang="en-US" dirty="0"/>
          </a:p>
          <a:p>
            <a:endParaRPr lang="en-US" dirty="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Environmental Aspect</a:t>
            </a:r>
            <a:endParaRPr lang="en-US" sz="3200" dirty="0"/>
          </a:p>
        </p:txBody>
      </p:sp>
      <p:pic>
        <p:nvPicPr>
          <p:cNvPr id="6" name="Picture 4" descr="https://62e528761d0685343e1c-f3d1b99a743ffa4142d9d7f1978d9686.ssl.cf2.rackcdn.com/files/14992/width668/szzvgkk3-1346722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866" y="3852065"/>
            <a:ext cx="2736640" cy="2052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89135" y="5904545"/>
            <a:ext cx="1229423" cy="287771"/>
          </a:xfrm>
          <a:prstGeom prst="rect">
            <a:avLst/>
          </a:prstGeom>
        </p:spPr>
        <p:txBody>
          <a:bodyPr wrap="none">
            <a:spAutoFit/>
          </a:bodyPr>
          <a:lstStyle/>
          <a:p>
            <a:pPr>
              <a:lnSpc>
                <a:spcPct val="107000"/>
              </a:lnSpc>
              <a:spcAft>
                <a:spcPts val="800"/>
              </a:spcAft>
              <a:tabLst>
                <a:tab pos="1571625" algn="l"/>
              </a:tabLst>
            </a:pPr>
            <a:r>
              <a:rPr lang="en-US" sz="1200" dirty="0">
                <a:latin typeface="+mj-lt"/>
                <a:ea typeface="Calibri" panose="020F0502020204030204" pitchFamily="34" charset="0"/>
                <a:cs typeface="Times New Roman" panose="02020603050405020304" pitchFamily="18" charset="0"/>
              </a:rPr>
              <a:t>(Farmer, 2012)</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1360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019" y="1391463"/>
            <a:ext cx="7898517" cy="4777421"/>
          </a:xfrm>
        </p:spPr>
        <p:txBody>
          <a:bodyPr>
            <a:normAutofit lnSpcReduction="10000"/>
          </a:bodyPr>
          <a:lstStyle/>
          <a:p>
            <a:r>
              <a:rPr lang="en-US" sz="1800" dirty="0" smtClean="0"/>
              <a:t>Process by which groups make decisions, usually relates to running government or state affairs; consist of social relationships involving authority and power. </a:t>
            </a:r>
          </a:p>
          <a:p>
            <a:endParaRPr lang="en-US" sz="1800" dirty="0"/>
          </a:p>
          <a:p>
            <a:pPr marL="68580" indent="0">
              <a:buNone/>
            </a:pPr>
            <a:endParaRPr lang="en-US" sz="1800" dirty="0" smtClean="0"/>
          </a:p>
          <a:p>
            <a:r>
              <a:rPr lang="en-US" sz="1800" dirty="0"/>
              <a:t>Ukraine's health system needs to be re oriented from </a:t>
            </a:r>
            <a:r>
              <a:rPr lang="en-US" sz="1800" dirty="0" smtClean="0"/>
              <a:t>a short term care input based model to </a:t>
            </a:r>
            <a:r>
              <a:rPr lang="en-US" sz="1800" dirty="0"/>
              <a:t>a comprehensive disease management model that is more appropriate for NCD </a:t>
            </a:r>
            <a:r>
              <a:rPr lang="en-US" sz="1800" dirty="0" smtClean="0"/>
              <a:t>(Non-communicable disease) prevention </a:t>
            </a:r>
            <a:r>
              <a:rPr lang="en-US" sz="1800" dirty="0"/>
              <a:t>and control. </a:t>
            </a:r>
            <a:endParaRPr lang="en-US" sz="1800" dirty="0" smtClean="0"/>
          </a:p>
          <a:p>
            <a:pPr marL="68580" indent="0">
              <a:buNone/>
            </a:pPr>
            <a:endParaRPr lang="en-US" sz="1800" dirty="0" smtClean="0"/>
          </a:p>
          <a:p>
            <a:r>
              <a:rPr lang="en-US" sz="1800" dirty="0" smtClean="0"/>
              <a:t>A Non-Communicable Disease, or NCD, is a medical condition or disease, which by definition in non-infectious and non-transmissible among people. NCDs may be chronic diseases of long duration and slow progression, or they may result in more rapid death such as some types of sudden stroke. </a:t>
            </a:r>
          </a:p>
          <a:p>
            <a:r>
              <a:rPr lang="en-US" sz="1800" b="1" dirty="0" smtClean="0"/>
              <a:t>“Resources </a:t>
            </a:r>
            <a:r>
              <a:rPr lang="en-US" sz="1800" b="1" dirty="0"/>
              <a:t>For." Europe and Central Asia. </a:t>
            </a:r>
            <a:r>
              <a:rPr lang="en-US" sz="1800" b="1" dirty="0" err="1"/>
              <a:t>N.p</a:t>
            </a:r>
            <a:r>
              <a:rPr lang="en-US" sz="1800" b="1" dirty="0"/>
              <a:t>., </a:t>
            </a:r>
            <a:r>
              <a:rPr lang="en-US" sz="1800" b="1" dirty="0" err="1"/>
              <a:t>n.d.</a:t>
            </a:r>
            <a:r>
              <a:rPr lang="en-US" sz="1800" b="1" dirty="0"/>
              <a:t> Web. 29 Apr. 2014.</a:t>
            </a:r>
            <a:endParaRPr lang="en-US" sz="1800" dirty="0" smtClean="0"/>
          </a:p>
        </p:txBody>
      </p:sp>
      <p:sp>
        <p:nvSpPr>
          <p:cNvPr id="6" name="Title 1"/>
          <p:cNvSpPr>
            <a:spLocks noGrp="1"/>
          </p:cNvSpPr>
          <p:nvPr>
            <p:ph type="title"/>
          </p:nvPr>
        </p:nvSpPr>
        <p:spPr>
          <a:xfrm>
            <a:off x="1043490" y="702517"/>
            <a:ext cx="7024744" cy="576487"/>
          </a:xfrm>
        </p:spPr>
        <p:txBody>
          <a:bodyPr>
            <a:normAutofit fontScale="90000"/>
          </a:bodyPr>
          <a:lstStyle/>
          <a:p>
            <a:r>
              <a:rPr lang="en-US" sz="3200" dirty="0" smtClean="0"/>
              <a:t>Political Aspect</a:t>
            </a:r>
            <a:endParaRPr lang="en-US" sz="3200" dirty="0"/>
          </a:p>
        </p:txBody>
      </p:sp>
    </p:spTree>
    <p:extLst>
      <p:ext uri="{BB962C8B-B14F-4D97-AF65-F5344CB8AC3E}">
        <p14:creationId xmlns:p14="http://schemas.microsoft.com/office/powerpoint/2010/main" val="1597918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79004"/>
            <a:ext cx="6777317" cy="4553625"/>
          </a:xfrm>
        </p:spPr>
        <p:txBody>
          <a:bodyPr>
            <a:normAutofit lnSpcReduction="10000"/>
          </a:bodyPr>
          <a:lstStyle/>
          <a:p>
            <a:r>
              <a:rPr lang="en-US" dirty="0" smtClean="0"/>
              <a:t>In the short term, there is a need to identify and implement priority cost-effective interventions (both within and outside the health system) that target the major risk factors, such as:</a:t>
            </a:r>
          </a:p>
          <a:p>
            <a:pPr lvl="2"/>
            <a:r>
              <a:rPr lang="en-US" dirty="0" smtClean="0"/>
              <a:t>Alcohol and Tobacco</a:t>
            </a:r>
          </a:p>
          <a:p>
            <a:pPr lvl="2"/>
            <a:r>
              <a:rPr lang="en-US" dirty="0" smtClean="0"/>
              <a:t>Road Safety </a:t>
            </a:r>
          </a:p>
          <a:p>
            <a:pPr lvl="2"/>
            <a:r>
              <a:rPr lang="en-US" dirty="0" smtClean="0"/>
              <a:t>Diet/ Physical Activity</a:t>
            </a:r>
          </a:p>
          <a:p>
            <a:r>
              <a:rPr lang="en-US" dirty="0" smtClean="0"/>
              <a:t>Within an integrated strategy for NCD prevention. </a:t>
            </a:r>
            <a:endParaRPr lang="en-US" dirty="0" smtClean="0"/>
          </a:p>
          <a:p>
            <a:r>
              <a:rPr lang="en-US" b="1" dirty="0"/>
              <a:t>Resources For." Europe and Central Asia. </a:t>
            </a:r>
            <a:r>
              <a:rPr lang="en-US" b="1" dirty="0" err="1"/>
              <a:t>N.p</a:t>
            </a:r>
            <a:r>
              <a:rPr lang="en-US" b="1" dirty="0"/>
              <a:t>., </a:t>
            </a:r>
            <a:r>
              <a:rPr lang="en-US" b="1" dirty="0" err="1"/>
              <a:t>n.d.</a:t>
            </a:r>
            <a:r>
              <a:rPr lang="en-US" b="1" dirty="0"/>
              <a:t> Web. 29 Apr. 2014.</a:t>
            </a:r>
            <a:endParaRPr lang="en-US" dirty="0" smtClean="0"/>
          </a:p>
        </p:txBody>
      </p:sp>
      <p:sp>
        <p:nvSpPr>
          <p:cNvPr id="4" name="Title 1"/>
          <p:cNvSpPr>
            <a:spLocks noGrp="1"/>
          </p:cNvSpPr>
          <p:nvPr>
            <p:ph type="title"/>
          </p:nvPr>
        </p:nvSpPr>
        <p:spPr>
          <a:xfrm>
            <a:off x="1043490" y="702517"/>
            <a:ext cx="7024744" cy="576487"/>
          </a:xfrm>
        </p:spPr>
        <p:txBody>
          <a:bodyPr>
            <a:normAutofit fontScale="90000"/>
          </a:bodyPr>
          <a:lstStyle/>
          <a:p>
            <a:r>
              <a:rPr lang="en-US" sz="3200" dirty="0" smtClean="0"/>
              <a:t>Political Aspect</a:t>
            </a:r>
            <a:endParaRPr lang="en-US" sz="3200" dirty="0"/>
          </a:p>
        </p:txBody>
      </p:sp>
    </p:spTree>
    <p:extLst>
      <p:ext uri="{BB962C8B-B14F-4D97-AF65-F5344CB8AC3E}">
        <p14:creationId xmlns:p14="http://schemas.microsoft.com/office/powerpoint/2010/main" val="4043130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02517"/>
            <a:ext cx="7024744" cy="576487"/>
          </a:xfrm>
        </p:spPr>
        <p:txBody>
          <a:bodyPr>
            <a:normAutofit fontScale="90000"/>
          </a:bodyPr>
          <a:lstStyle/>
          <a:p>
            <a:r>
              <a:rPr lang="en-US" sz="3200" dirty="0" smtClean="0"/>
              <a:t>Political Aspect</a:t>
            </a:r>
            <a:endParaRPr lang="en-US" sz="3200" dirty="0"/>
          </a:p>
        </p:txBody>
      </p:sp>
      <p:sp>
        <p:nvSpPr>
          <p:cNvPr id="3" name="Content Placeholder 2"/>
          <p:cNvSpPr>
            <a:spLocks noGrp="1"/>
          </p:cNvSpPr>
          <p:nvPr>
            <p:ph idx="1"/>
          </p:nvPr>
        </p:nvSpPr>
        <p:spPr>
          <a:xfrm>
            <a:off x="1043490" y="2130367"/>
            <a:ext cx="6777317" cy="2517233"/>
          </a:xfrm>
        </p:spPr>
        <p:txBody>
          <a:bodyPr>
            <a:normAutofit/>
          </a:bodyPr>
          <a:lstStyle/>
          <a:p>
            <a:r>
              <a:rPr lang="en-US" sz="2000" dirty="0" err="1" smtClean="0"/>
              <a:t>Ukraines</a:t>
            </a:r>
            <a:r>
              <a:rPr lang="en-US" sz="2000" dirty="0" smtClean="0"/>
              <a:t> health system is:</a:t>
            </a:r>
          </a:p>
          <a:p>
            <a:pPr lvl="1"/>
            <a:r>
              <a:rPr lang="en-US" sz="1800" dirty="0" smtClean="0"/>
              <a:t>Complex</a:t>
            </a:r>
          </a:p>
          <a:p>
            <a:pPr lvl="1"/>
            <a:r>
              <a:rPr lang="en-US" sz="1800" dirty="0" smtClean="0"/>
              <a:t>Inefficient</a:t>
            </a:r>
          </a:p>
          <a:p>
            <a:pPr lvl="1"/>
            <a:r>
              <a:rPr lang="en-US" sz="1800" dirty="0" smtClean="0"/>
              <a:t>Highly inequitable</a:t>
            </a:r>
          </a:p>
          <a:p>
            <a:pPr lvl="1"/>
            <a:r>
              <a:rPr lang="en-US" sz="1800" dirty="0" smtClean="0"/>
              <a:t>Low of quality</a:t>
            </a:r>
          </a:p>
          <a:p>
            <a:pPr lvl="1"/>
            <a:r>
              <a:rPr lang="en-US" sz="1800" dirty="0" smtClean="0"/>
              <a:t>Lacks a comprehensive health reform implementation plan</a:t>
            </a:r>
          </a:p>
          <a:p>
            <a:pPr marL="365760" lvl="1" indent="0">
              <a:buNone/>
            </a:pPr>
            <a:endParaRPr lang="en-US" sz="1800" dirty="0" smtClean="0"/>
          </a:p>
        </p:txBody>
      </p:sp>
    </p:spTree>
    <p:extLst>
      <p:ext uri="{BB962C8B-B14F-4D97-AF65-F5344CB8AC3E}">
        <p14:creationId xmlns:p14="http://schemas.microsoft.com/office/powerpoint/2010/main" val="6030729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7010</TotalTime>
  <Words>2035</Words>
  <Application>Microsoft Macintosh PowerPoint</Application>
  <PresentationFormat>On-screen Show (4:3)</PresentationFormat>
  <Paragraphs>216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Cardiovascular Disease Ukraine</vt:lpstr>
      <vt:lpstr>Global Overview</vt:lpstr>
      <vt:lpstr>Global Overview</vt:lpstr>
      <vt:lpstr>Risk Factors</vt:lpstr>
      <vt:lpstr>Overview in Ukraine</vt:lpstr>
      <vt:lpstr>Environmental Aspect</vt:lpstr>
      <vt:lpstr>Political Aspect</vt:lpstr>
      <vt:lpstr>Political Aspect</vt:lpstr>
      <vt:lpstr>Political Aspect</vt:lpstr>
      <vt:lpstr>Political Aspect</vt:lpstr>
      <vt:lpstr>Cultural Aspect</vt:lpstr>
      <vt:lpstr>Design Aspect</vt:lpstr>
      <vt:lpstr>Economic Aspect</vt:lpstr>
      <vt:lpstr>Economic Aspect</vt:lpstr>
      <vt:lpstr>Historical Aspect</vt:lpstr>
      <vt:lpstr>Historical Aspect</vt:lpstr>
      <vt:lpstr>Health Interventions</vt:lpstr>
      <vt:lpstr>Health Interventions</vt:lpstr>
      <vt:lpstr>Health Interventions</vt:lpstr>
      <vt:lpstr>WOW Factor</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 Ukraine</dc:title>
  <dc:creator>Eric Rizzio</dc:creator>
  <cp:lastModifiedBy>Eric Rizzio</cp:lastModifiedBy>
  <cp:revision>19</cp:revision>
  <dcterms:created xsi:type="dcterms:W3CDTF">2014-04-05T19:11:47Z</dcterms:created>
  <dcterms:modified xsi:type="dcterms:W3CDTF">2014-04-29T11:02:39Z</dcterms:modified>
</cp:coreProperties>
</file>